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84" r:id="rId3"/>
    <p:sldId id="283" r:id="rId4"/>
    <p:sldId id="265" r:id="rId5"/>
    <p:sldId id="264" r:id="rId6"/>
    <p:sldId id="268" r:id="rId7"/>
    <p:sldId id="269" r:id="rId8"/>
    <p:sldId id="270" r:id="rId9"/>
    <p:sldId id="275" r:id="rId10"/>
    <p:sldId id="271" r:id="rId11"/>
    <p:sldId id="273" r:id="rId12"/>
    <p:sldId id="276" r:id="rId13"/>
    <p:sldId id="278" r:id="rId14"/>
    <p:sldId id="277" r:id="rId15"/>
    <p:sldId id="280"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3A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5" autoAdjust="0"/>
  </p:normalViewPr>
  <p:slideViewPr>
    <p:cSldViewPr snapToGrid="0">
      <p:cViewPr varScale="1">
        <p:scale>
          <a:sx n="73" d="100"/>
          <a:sy n="73" d="100"/>
        </p:scale>
        <p:origin x="66" y="87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280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7601CB-CA7A-4D8E-9078-FBBAA5A9C664}" type="datetimeFigureOut">
              <a:rPr lang="en-GB" smtClean="0"/>
              <a:t>04/01/2019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1D15D1-C45E-4BF2-8EED-B0A3D708F73A}" type="slidenum">
              <a:rPr lang="en-GB" smtClean="0"/>
              <a:t>‹#›</a:t>
            </a:fld>
            <a:endParaRPr lang="en-GB"/>
          </a:p>
        </p:txBody>
      </p:sp>
    </p:spTree>
    <p:extLst>
      <p:ext uri="{BB962C8B-B14F-4D97-AF65-F5344CB8AC3E}">
        <p14:creationId xmlns:p14="http://schemas.microsoft.com/office/powerpoint/2010/main" val="3980805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en.wikipedia.org/wiki/Capitalism" TargetMode="External"/><Relationship Id="rId3" Type="http://schemas.openxmlformats.org/officeDocument/2006/relationships/hyperlink" Target="https://en.wikipedia.org/wiki/Social_theory" TargetMode="External"/><Relationship Id="rId7" Type="http://schemas.openxmlformats.org/officeDocument/2006/relationships/hyperlink" Target="https://en.wikipedia.org/wiki/Neo-Marxism"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en.wikipedia.org/wiki/Interwar_period" TargetMode="External"/><Relationship Id="rId5" Type="http://schemas.openxmlformats.org/officeDocument/2006/relationships/hyperlink" Target="https://en.wikipedia.org/wiki/Goethe_University_Frankfurt" TargetMode="External"/><Relationship Id="rId10" Type="http://schemas.openxmlformats.org/officeDocument/2006/relationships/hyperlink" Target="https://en.wikipedia.org/wiki/Social_development" TargetMode="External"/><Relationship Id="rId4" Type="http://schemas.openxmlformats.org/officeDocument/2006/relationships/hyperlink" Target="https://en.wikipedia.org/wiki/Institute_for_Social_Research" TargetMode="External"/><Relationship Id="rId9" Type="http://schemas.openxmlformats.org/officeDocument/2006/relationships/hyperlink" Target="https://en.wikipedia.org/wiki/Marxism%E2%80%93Leninism"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1D15D1-C45E-4BF2-8EED-B0A3D708F73A}" type="slidenum">
              <a:rPr lang="en-GB" smtClean="0"/>
              <a:t>1</a:t>
            </a:fld>
            <a:endParaRPr lang="en-GB"/>
          </a:p>
        </p:txBody>
      </p:sp>
    </p:spTree>
    <p:extLst>
      <p:ext uri="{BB962C8B-B14F-4D97-AF65-F5344CB8AC3E}">
        <p14:creationId xmlns:p14="http://schemas.microsoft.com/office/powerpoint/2010/main" val="596908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GB" dirty="0"/>
              <a:t>Suppression of freedom of thought and expression through political correctness, diversity, multiculturalism and oppressive legislation, along with the systematic destruction of the nuances of the English language (Orwellian ‘new-speak’).</a:t>
            </a:r>
          </a:p>
          <a:p>
            <a:endParaRPr lang="en-GB" dirty="0"/>
          </a:p>
          <a:p>
            <a:r>
              <a:rPr lang="en-GB" dirty="0"/>
              <a:t>Mass disinformation by means of a controlled mainstream media whose journalistic integrity has been terminally compromised.</a:t>
            </a:r>
          </a:p>
          <a:p>
            <a:endParaRPr lang="en-GB" dirty="0"/>
          </a:p>
          <a:p>
            <a:r>
              <a:rPr lang="en-GB" dirty="0" err="1"/>
              <a:t>Psy</a:t>
            </a:r>
            <a:r>
              <a:rPr lang="en-GB" dirty="0"/>
              <a:t>-ops – mass brainwashing via applied behavioural psychology, predictive programming, operant conditioning.</a:t>
            </a:r>
          </a:p>
          <a:p>
            <a:r>
              <a:rPr lang="en-GB" dirty="0"/>
              <a:t>The Government’s Behavioural Insights Team (the ‘Nudge unit’).</a:t>
            </a:r>
          </a:p>
          <a:p>
            <a:r>
              <a:rPr lang="en-GB" dirty="0"/>
              <a:t>The Global Warming </a:t>
            </a:r>
            <a:r>
              <a:rPr lang="en-GB" dirty="0" err="1"/>
              <a:t>psy</a:t>
            </a:r>
            <a:r>
              <a:rPr lang="en-GB" dirty="0"/>
              <a:t>-op.</a:t>
            </a:r>
          </a:p>
        </p:txBody>
      </p:sp>
      <p:sp>
        <p:nvSpPr>
          <p:cNvPr id="4" name="Slide Number Placeholder 3"/>
          <p:cNvSpPr>
            <a:spLocks noGrp="1"/>
          </p:cNvSpPr>
          <p:nvPr>
            <p:ph type="sldNum" sz="quarter" idx="10"/>
          </p:nvPr>
        </p:nvSpPr>
        <p:spPr/>
        <p:txBody>
          <a:bodyPr/>
          <a:lstStyle/>
          <a:p>
            <a:fld id="{4F1D15D1-C45E-4BF2-8EED-B0A3D708F73A}" type="slidenum">
              <a:rPr lang="en-GB" smtClean="0"/>
              <a:t>11</a:t>
            </a:fld>
            <a:endParaRPr lang="en-GB"/>
          </a:p>
        </p:txBody>
      </p:sp>
    </p:spTree>
    <p:extLst>
      <p:ext uri="{BB962C8B-B14F-4D97-AF65-F5344CB8AC3E}">
        <p14:creationId xmlns:p14="http://schemas.microsoft.com/office/powerpoint/2010/main" val="3411940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Western instigation and support for colour revolutions and Islamic terrorism in furtherance of globalist agendas. See the Project for A New American Century (‘PNAC’), the ‘Great Game’ and so on.</a:t>
            </a:r>
          </a:p>
          <a:p>
            <a:endParaRPr lang="en-GB" dirty="0"/>
          </a:p>
          <a:p>
            <a:r>
              <a:rPr lang="en-GB" dirty="0"/>
              <a:t>Destabilisation &amp; regime change in middle eastern countries such as Iraq, Afghanistan, Egypt, Libya, now Syria and in plan, Iran.</a:t>
            </a:r>
          </a:p>
          <a:p>
            <a:endParaRPr lang="en-GB" dirty="0"/>
          </a:p>
          <a:p>
            <a:r>
              <a:rPr lang="en-GB" dirty="0"/>
              <a:t>EU-NATO expansionism, baseless anti-Russian propaganda.</a:t>
            </a:r>
          </a:p>
          <a:p>
            <a:endParaRPr lang="en-GB" dirty="0"/>
          </a:p>
          <a:p>
            <a:r>
              <a:rPr lang="en-GB" dirty="0"/>
              <a:t>Desire for a nuclear WW3?</a:t>
            </a:r>
          </a:p>
        </p:txBody>
      </p:sp>
      <p:sp>
        <p:nvSpPr>
          <p:cNvPr id="4" name="Slide Number Placeholder 3"/>
          <p:cNvSpPr>
            <a:spLocks noGrp="1"/>
          </p:cNvSpPr>
          <p:nvPr>
            <p:ph type="sldNum" sz="quarter" idx="10"/>
          </p:nvPr>
        </p:nvSpPr>
        <p:spPr/>
        <p:txBody>
          <a:bodyPr/>
          <a:lstStyle/>
          <a:p>
            <a:fld id="{4F1D15D1-C45E-4BF2-8EED-B0A3D708F73A}" type="slidenum">
              <a:rPr lang="en-GB" smtClean="0"/>
              <a:t>12</a:t>
            </a:fld>
            <a:endParaRPr lang="en-GB"/>
          </a:p>
        </p:txBody>
      </p:sp>
    </p:spTree>
    <p:extLst>
      <p:ext uri="{BB962C8B-B14F-4D97-AF65-F5344CB8AC3E}">
        <p14:creationId xmlns:p14="http://schemas.microsoft.com/office/powerpoint/2010/main" val="733402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GB" dirty="0"/>
              <a:t>GMOs. The USA’s ‘Monsanto Protection Act’ – coming soon to a Trading Partner near you!</a:t>
            </a:r>
          </a:p>
          <a:p>
            <a:r>
              <a:rPr lang="en-GB" dirty="0"/>
              <a:t>Herbal medicine being eliminated.</a:t>
            </a:r>
          </a:p>
          <a:p>
            <a:r>
              <a:rPr lang="en-GB" dirty="0"/>
              <a:t>Deleterious health effects of environmental toxins, modern farming practices, fertilizers, herbicides, fungicides, pesticides, feed &amp; food additives, antibiotics, hormones and so on.</a:t>
            </a:r>
          </a:p>
          <a:p>
            <a:endParaRPr lang="en-GB" dirty="0"/>
          </a:p>
          <a:p>
            <a:r>
              <a:rPr lang="en-GB" dirty="0"/>
              <a:t>Deleterious health effects of EM radiation, particularly Wi-Fi and 3/4/5G ‘phone wavebands.</a:t>
            </a:r>
          </a:p>
          <a:p>
            <a:endParaRPr lang="en-GB" dirty="0"/>
          </a:p>
          <a:p>
            <a:r>
              <a:rPr lang="en-GB" dirty="0"/>
              <a:t>Vaccine safety &amp; efficacy (lack thereof) – the biggest public health scandal in human history. Appalling corruption in pharmaceutical industry &amp; regulatory bodies, fake science, cover-ups. Persecution of vaccine safety whistle-blowers. The last bastion of individual sovereignty, your body, violated by coming compulsory vaccination. See the documentaries ‘The Truth About Vaccines’, ‘Vaccines Revealed’, ‘</a:t>
            </a:r>
            <a:r>
              <a:rPr lang="en-GB" dirty="0" err="1"/>
              <a:t>Vaxxed</a:t>
            </a:r>
            <a:r>
              <a:rPr lang="en-GB" dirty="0"/>
              <a:t>’, ‘Trace Amounts’, ‘Vaccine Syndrome’.</a:t>
            </a:r>
          </a:p>
          <a:p>
            <a:endParaRPr lang="en-GB" dirty="0"/>
          </a:p>
          <a:p>
            <a:r>
              <a:rPr lang="en-GB" dirty="0"/>
              <a:t>‘Revolving doors’ between Big Pharma, regulators and government. CDC, NICE trustworthy?</a:t>
            </a:r>
          </a:p>
        </p:txBody>
      </p:sp>
      <p:sp>
        <p:nvSpPr>
          <p:cNvPr id="4" name="Slide Number Placeholder 3"/>
          <p:cNvSpPr>
            <a:spLocks noGrp="1"/>
          </p:cNvSpPr>
          <p:nvPr>
            <p:ph type="sldNum" sz="quarter" idx="10"/>
          </p:nvPr>
        </p:nvSpPr>
        <p:spPr/>
        <p:txBody>
          <a:bodyPr/>
          <a:lstStyle/>
          <a:p>
            <a:fld id="{4F1D15D1-C45E-4BF2-8EED-B0A3D708F73A}" type="slidenum">
              <a:rPr lang="en-GB" smtClean="0"/>
              <a:t>13</a:t>
            </a:fld>
            <a:endParaRPr lang="en-GB"/>
          </a:p>
        </p:txBody>
      </p:sp>
    </p:spTree>
    <p:extLst>
      <p:ext uri="{BB962C8B-B14F-4D97-AF65-F5344CB8AC3E}">
        <p14:creationId xmlns:p14="http://schemas.microsoft.com/office/powerpoint/2010/main" val="2004485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r>
              <a:rPr lang="en-GB" dirty="0"/>
              <a:t>Sir Tim </a:t>
            </a:r>
            <a:r>
              <a:rPr lang="en-GB" dirty="0" err="1"/>
              <a:t>Fortesque</a:t>
            </a:r>
            <a:r>
              <a:rPr lang="en-GB" dirty="0"/>
              <a:t>, Conservative Party Chief Whip under Margaret Thatcher, revealed in a BBC interview that the Whips’ Office would routinely blackmail members who were facing difficulties with various crimes including paedophilia.</a:t>
            </a:r>
          </a:p>
        </p:txBody>
      </p:sp>
      <p:sp>
        <p:nvSpPr>
          <p:cNvPr id="4" name="Slide Number Placeholder 3"/>
          <p:cNvSpPr>
            <a:spLocks noGrp="1"/>
          </p:cNvSpPr>
          <p:nvPr>
            <p:ph type="sldNum" sz="quarter" idx="10"/>
          </p:nvPr>
        </p:nvSpPr>
        <p:spPr/>
        <p:txBody>
          <a:bodyPr/>
          <a:lstStyle/>
          <a:p>
            <a:fld id="{4F1D15D1-C45E-4BF2-8EED-B0A3D708F73A}" type="slidenum">
              <a:rPr lang="en-GB" smtClean="0"/>
              <a:t>14</a:t>
            </a:fld>
            <a:endParaRPr lang="en-GB"/>
          </a:p>
        </p:txBody>
      </p:sp>
    </p:spTree>
    <p:extLst>
      <p:ext uri="{BB962C8B-B14F-4D97-AF65-F5344CB8AC3E}">
        <p14:creationId xmlns:p14="http://schemas.microsoft.com/office/powerpoint/2010/main" val="2232224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1D15D1-C45E-4BF2-8EED-B0A3D708F73A}" type="slidenum">
              <a:rPr lang="en-GB" smtClean="0"/>
              <a:t>15</a:t>
            </a:fld>
            <a:endParaRPr lang="en-GB"/>
          </a:p>
        </p:txBody>
      </p:sp>
    </p:spTree>
    <p:extLst>
      <p:ext uri="{BB962C8B-B14F-4D97-AF65-F5344CB8AC3E}">
        <p14:creationId xmlns:p14="http://schemas.microsoft.com/office/powerpoint/2010/main" val="8822405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1D15D1-C45E-4BF2-8EED-B0A3D708F73A}" type="slidenum">
              <a:rPr lang="en-GB" smtClean="0"/>
              <a:t>16</a:t>
            </a:fld>
            <a:endParaRPr lang="en-GB"/>
          </a:p>
        </p:txBody>
      </p:sp>
    </p:spTree>
    <p:extLst>
      <p:ext uri="{BB962C8B-B14F-4D97-AF65-F5344CB8AC3E}">
        <p14:creationId xmlns:p14="http://schemas.microsoft.com/office/powerpoint/2010/main" val="2665390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1D15D1-C45E-4BF2-8EED-B0A3D708F73A}" type="slidenum">
              <a:rPr lang="en-GB" smtClean="0"/>
              <a:t>3</a:t>
            </a:fld>
            <a:endParaRPr lang="en-GB"/>
          </a:p>
        </p:txBody>
      </p:sp>
    </p:spTree>
    <p:extLst>
      <p:ext uri="{BB962C8B-B14F-4D97-AF65-F5344CB8AC3E}">
        <p14:creationId xmlns:p14="http://schemas.microsoft.com/office/powerpoint/2010/main" val="2592503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98558"/>
          </a:xfrm>
        </p:spPr>
        <p:txBody>
          <a:bodyPr/>
          <a:lstStyle/>
          <a:p>
            <a:r>
              <a:rPr lang="en-GB" dirty="0"/>
              <a:t>Nick Clegg claimed live on TV in the 2015 General Election debate that an EU Army was a ‘dangerous fantasy’. Bi-lateral defence agreements such as the Lancaster House Agreement. Recent meetings at the Franco-British Council.</a:t>
            </a:r>
          </a:p>
          <a:p>
            <a:r>
              <a:rPr lang="en-GB" dirty="0"/>
              <a:t>Latest Anglo-French defence agreements at Sandhurst:</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They’re freely admitting they’re committed to deep, complex military inter-dependencies but they never make the point that this makes it impossible for the UK to deploy strategic military assets unilaterally, although this is an obvious and inescapable consequence. Several naval examples are cited, including HMS Queen Elizabeth and HMS Ocean.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There have already been examples of joint exercises and joint commands, and the clear intention to introduce more.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 UK is clearly seen as a vital part of EU defence strategy.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Combined Joint Expeditionary Force already exists and there is a clear intention to deploy it not just for defence purposes but overseas in scenarios up to and including full offensives (under the guise of peace keeping).</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new Defence Ministerial Council is already established and will meet regularly. They are committed to developing combined strategic oversight and direction.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There is the intention to develop a Joint Nuclear Commission to ‘discuss’ [dictate?} nuclear deterrence strategy and policy.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Military intelligence cooperation is to be extended.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There’s a reference to a mysterious ‘One Complex Weapon Initiative’, for which I could find no Internet hits at all.</a:t>
            </a:r>
          </a:p>
          <a:p>
            <a:pPr marL="0" lvl="0" indent="0">
              <a:buFont typeface="Arial" panose="020B0604020202020204" pitchFamily="34" charset="0"/>
              <a:buNone/>
            </a:pPr>
            <a:endParaRPr lang="en-GB" sz="1200" kern="1200" dirty="0">
              <a:solidFill>
                <a:schemeClr val="tx1"/>
              </a:solidFill>
              <a:effectLst/>
              <a:latin typeface="+mn-lt"/>
              <a:ea typeface="+mn-ea"/>
              <a:cs typeface="+mn-cs"/>
            </a:endParaRPr>
          </a:p>
          <a:p>
            <a:pPr marL="0" lv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1D15D1-C45E-4BF2-8EED-B0A3D708F73A}" type="slidenum">
              <a:rPr lang="en-GB" smtClean="0"/>
              <a:t>4</a:t>
            </a:fld>
            <a:endParaRPr lang="en-GB"/>
          </a:p>
        </p:txBody>
      </p:sp>
    </p:spTree>
    <p:extLst>
      <p:ext uri="{BB962C8B-B14F-4D97-AF65-F5344CB8AC3E}">
        <p14:creationId xmlns:p14="http://schemas.microsoft.com/office/powerpoint/2010/main" val="2601778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025998"/>
          </a:xfrm>
        </p:spPr>
        <p:txBody>
          <a:bodyPr/>
          <a:lstStyle/>
          <a:p>
            <a:r>
              <a:rPr lang="en-GB" dirty="0"/>
              <a:t>Global Banks, Transnational Corporations, ‘MMIIC’</a:t>
            </a:r>
          </a:p>
          <a:p>
            <a:r>
              <a:rPr lang="en-GB" dirty="0"/>
              <a:t>One World Government</a:t>
            </a:r>
          </a:p>
          <a:p>
            <a:r>
              <a:rPr lang="en-GB" dirty="0"/>
              <a:t>Centralised military</a:t>
            </a:r>
          </a:p>
          <a:p>
            <a:r>
              <a:rPr lang="en-GB" dirty="0"/>
              <a:t>Dissolution of nation states</a:t>
            </a:r>
          </a:p>
          <a:p>
            <a:r>
              <a:rPr lang="en-GB" dirty="0"/>
              <a:t>Mass immigration</a:t>
            </a:r>
          </a:p>
          <a:p>
            <a:r>
              <a:rPr lang="en-GB" dirty="0"/>
              <a:t>Privatisation of state functions</a:t>
            </a:r>
          </a:p>
          <a:p>
            <a:r>
              <a:rPr lang="en-GB" dirty="0"/>
              <a:t>Free trade agreements</a:t>
            </a:r>
          </a:p>
          <a:p>
            <a:r>
              <a:rPr lang="en-GB" dirty="0"/>
              <a:t>Manufactured crises &amp; perpetual war</a:t>
            </a:r>
          </a:p>
          <a:p>
            <a:r>
              <a:rPr lang="en-GB" dirty="0"/>
              <a:t>Political correctness, diversity, tolerance.</a:t>
            </a:r>
          </a:p>
          <a:p>
            <a:r>
              <a:rPr lang="en-GB" dirty="0"/>
              <a:t>NAFTA: North American Free Trade Agreement</a:t>
            </a:r>
          </a:p>
          <a:p>
            <a:r>
              <a:rPr lang="en-GB" dirty="0"/>
              <a:t>TTIP: Transatlantic Trade and Investment Partnership (EU-US)</a:t>
            </a:r>
          </a:p>
          <a:p>
            <a:r>
              <a:rPr lang="en-GB" dirty="0"/>
              <a:t>TPP: Trans-Pacific Partnership</a:t>
            </a:r>
          </a:p>
          <a:p>
            <a:r>
              <a:rPr lang="en-GB" dirty="0"/>
              <a:t>TISA: Trade In Services Agreement</a:t>
            </a:r>
          </a:p>
          <a:p>
            <a:r>
              <a:rPr lang="en-GB" dirty="0"/>
              <a:t>CETA: Comprehensive Economic and Trade Agreement (Canada-EU)</a:t>
            </a:r>
          </a:p>
          <a:p>
            <a:r>
              <a:rPr lang="en-GB" dirty="0"/>
              <a:t>ISDS: Investor-State Dispute Settlements. 500+ cases under various ISDSs. Tribunals of lawyers appointed from global corporate law firms.</a:t>
            </a:r>
          </a:p>
          <a:p>
            <a:r>
              <a:rPr lang="en-GB" dirty="0"/>
              <a:t>ACTA: Anti-Counterfeiting Trade Agreement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Standstill clause: no new regulation can be passed that gives foreign companies worse treatment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ratchet clause: after a service – like trains or water or energy – is privatised, this is almost impossible to reverse even if it fails</a:t>
            </a:r>
          </a:p>
        </p:txBody>
      </p:sp>
      <p:sp>
        <p:nvSpPr>
          <p:cNvPr id="4" name="Slide Number Placeholder 3"/>
          <p:cNvSpPr>
            <a:spLocks noGrp="1"/>
          </p:cNvSpPr>
          <p:nvPr>
            <p:ph type="sldNum" sz="quarter" idx="10"/>
          </p:nvPr>
        </p:nvSpPr>
        <p:spPr/>
        <p:txBody>
          <a:bodyPr/>
          <a:lstStyle/>
          <a:p>
            <a:fld id="{4F1D15D1-C45E-4BF2-8EED-B0A3D708F73A}" type="slidenum">
              <a:rPr lang="en-GB" smtClean="0"/>
              <a:t>5</a:t>
            </a:fld>
            <a:endParaRPr lang="en-GB"/>
          </a:p>
        </p:txBody>
      </p:sp>
    </p:spTree>
    <p:extLst>
      <p:ext uri="{BB962C8B-B14F-4D97-AF65-F5344CB8AC3E}">
        <p14:creationId xmlns:p14="http://schemas.microsoft.com/office/powerpoint/2010/main" val="607110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Fractional Reserve Banking</a:t>
            </a:r>
          </a:p>
          <a:p>
            <a:r>
              <a:rPr lang="en-GB" dirty="0"/>
              <a:t>Debt-based monetary system. David Cameron forced to rewrite speech in Oct 2011 to remove suggestion that everyone should pay down their debts.</a:t>
            </a:r>
          </a:p>
          <a:p>
            <a:r>
              <a:rPr lang="en-GB" dirty="0"/>
              <a:t>Abolition of cash. Sept 2015 France banned cash for transactions exceeding €1,000. €1,000 &amp;  €500 notes withdrawn from circulation. India ban above R 2 Lakhs. Several US states have enacted cash transaction bans. £100 notes were withdrawn from circulation many years ago. £50 note will not have a polymer version.</a:t>
            </a:r>
          </a:p>
          <a:p>
            <a:r>
              <a:rPr lang="en-GB" dirty="0"/>
              <a:t>The Bank for International Settlements. </a:t>
            </a:r>
            <a:r>
              <a:rPr lang="en-GB" sz="1200" kern="1200" dirty="0">
                <a:solidFill>
                  <a:schemeClr val="tx1"/>
                </a:solidFill>
                <a:effectLst/>
                <a:latin typeface="+mn-lt"/>
                <a:ea typeface="+mn-ea"/>
                <a:cs typeface="+mn-cs"/>
              </a:rPr>
              <a:t>(‘BIS’ in Basel) – the central bank for central banks – not subject to the laws of any state, their officials enjoy a form of diplomatic immunity!</a:t>
            </a:r>
            <a:endParaRPr lang="en-GB" dirty="0"/>
          </a:p>
          <a:p>
            <a:r>
              <a:rPr lang="en-GB" dirty="0"/>
              <a:t>The World Bank &amp; the International Monetary Fund. ‘Confessions of an economic hit-man’.</a:t>
            </a:r>
          </a:p>
          <a:p>
            <a:r>
              <a:rPr lang="en-GB" dirty="0"/>
              <a:t>Big banks’ involvement in laundering the proceeds of global criminal enterprise on a massive scale. Dozens of would-be banking whistle-blowers ‘suicided’.</a:t>
            </a:r>
          </a:p>
          <a:p>
            <a:r>
              <a:rPr lang="en-GB" dirty="0"/>
              <a:t>‘Revolving doors’ between banks, regulators and government</a:t>
            </a:r>
          </a:p>
          <a:p>
            <a:r>
              <a:rPr lang="en-GB" dirty="0"/>
              <a:t>Impending US, EU &amp; UK bank crises and global financial crisis Mk II</a:t>
            </a:r>
          </a:p>
          <a:p>
            <a:r>
              <a:rPr lang="en-GB" dirty="0"/>
              <a:t>‘Bail-in’ provision in EU and elsewhere</a:t>
            </a:r>
          </a:p>
        </p:txBody>
      </p:sp>
      <p:sp>
        <p:nvSpPr>
          <p:cNvPr id="4" name="Slide Number Placeholder 3"/>
          <p:cNvSpPr>
            <a:spLocks noGrp="1"/>
          </p:cNvSpPr>
          <p:nvPr>
            <p:ph type="sldNum" sz="quarter" idx="10"/>
          </p:nvPr>
        </p:nvSpPr>
        <p:spPr/>
        <p:txBody>
          <a:bodyPr/>
          <a:lstStyle/>
          <a:p>
            <a:fld id="{4F1D15D1-C45E-4BF2-8EED-B0A3D708F73A}" type="slidenum">
              <a:rPr lang="en-GB" smtClean="0"/>
              <a:t>6</a:t>
            </a:fld>
            <a:endParaRPr lang="en-GB"/>
          </a:p>
        </p:txBody>
      </p:sp>
    </p:spTree>
    <p:extLst>
      <p:ext uri="{BB962C8B-B14F-4D97-AF65-F5344CB8AC3E}">
        <p14:creationId xmlns:p14="http://schemas.microsoft.com/office/powerpoint/2010/main" val="1330817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476164"/>
          </a:xfrm>
        </p:spPr>
        <p:txBody>
          <a:bodyPr/>
          <a:lstStyle/>
          <a:p>
            <a:pPr lvl="1"/>
            <a:r>
              <a:rPr lang="en-GB" sz="1200" kern="1200" dirty="0">
                <a:solidFill>
                  <a:schemeClr val="tx1"/>
                </a:solidFill>
                <a:effectLst/>
                <a:latin typeface="+mn-lt"/>
                <a:ea typeface="+mn-ea"/>
                <a:cs typeface="+mn-cs"/>
              </a:rPr>
              <a:t>Tony Blair’s ‘third way’ – a product of the Hegelian Dialectic - a blend of capitalism for the corporations and communism for the masses.</a:t>
            </a:r>
          </a:p>
          <a:p>
            <a:pPr lvl="1"/>
            <a:r>
              <a:rPr lang="en-GB" sz="1200" kern="1200" dirty="0">
                <a:solidFill>
                  <a:schemeClr val="tx1"/>
                </a:solidFill>
                <a:effectLst/>
                <a:latin typeface="+mn-lt"/>
                <a:ea typeface="+mn-ea"/>
                <a:cs typeface="+mn-cs"/>
              </a:rPr>
              <a:t>David Cameron’s ‘big society’.</a:t>
            </a:r>
          </a:p>
          <a:p>
            <a:pPr lvl="1"/>
            <a:r>
              <a:rPr lang="en-GB" sz="1200" kern="1200" dirty="0">
                <a:solidFill>
                  <a:schemeClr val="tx1"/>
                </a:solidFill>
                <a:effectLst/>
                <a:latin typeface="+mn-lt"/>
                <a:ea typeface="+mn-ea"/>
                <a:cs typeface="+mn-cs"/>
              </a:rPr>
              <a:t>The misleadingly named ‘participatory democracy’ (i.e., rule by specially selected and trained ‘leaders’ and ‘experts’ IOW a Meritocracy). Post democracy.</a:t>
            </a:r>
          </a:p>
          <a:p>
            <a:pPr lvl="1"/>
            <a:r>
              <a:rPr lang="en-GB" sz="1200" kern="1200" dirty="0">
                <a:solidFill>
                  <a:schemeClr val="tx1"/>
                </a:solidFill>
                <a:effectLst/>
                <a:latin typeface="+mn-lt"/>
                <a:ea typeface="+mn-ea"/>
                <a:cs typeface="+mn-cs"/>
              </a:rPr>
              <a:t>The planned destruction of the middle classes through the removal of their wealth.</a:t>
            </a:r>
          </a:p>
          <a:p>
            <a:pPr lvl="1"/>
            <a:r>
              <a:rPr lang="en-GB" sz="1200" kern="1200" dirty="0">
                <a:solidFill>
                  <a:schemeClr val="tx1"/>
                </a:solidFill>
                <a:effectLst/>
                <a:latin typeface="+mn-lt"/>
                <a:ea typeface="+mn-ea"/>
                <a:cs typeface="+mn-cs"/>
              </a:rPr>
              <a:t>Mass privatisation of public functions, including the NHS, the armed forces, the emergency services, the court system, prisons, etc.</a:t>
            </a:r>
          </a:p>
          <a:p>
            <a:pPr lvl="1"/>
            <a:r>
              <a:rPr lang="en-GB" sz="1200" kern="1200" dirty="0">
                <a:solidFill>
                  <a:schemeClr val="tx1"/>
                </a:solidFill>
                <a:effectLst/>
                <a:latin typeface="+mn-lt"/>
                <a:ea typeface="+mn-ea"/>
                <a:cs typeface="+mn-cs"/>
              </a:rPr>
              <a:t>Infiltration of all national institutions by tens of thousands (130,000 in one estimate) of networked Communitarian ‘change agents’ and ‘thought leaders’ furthering EU and globalist causes, trained by the secretive Common Purpose pseudo-charity and related organisations.</a:t>
            </a:r>
          </a:p>
          <a:p>
            <a:pPr lvl="1"/>
            <a:r>
              <a:rPr lang="en-GB" sz="1200" kern="1200" dirty="0">
                <a:solidFill>
                  <a:schemeClr val="tx1"/>
                </a:solidFill>
                <a:effectLst/>
                <a:latin typeface="+mn-lt"/>
                <a:ea typeface="+mn-ea"/>
                <a:cs typeface="+mn-cs"/>
              </a:rPr>
              <a:t>The ‘separation of powers’ principle systematically eroded, with ever-increasing cooperation, colocation and flows of highly sensitive personal information between the Police, Social Services, the health service, schools and education authorities. Initiatives include the Multi-Agency Public Protection Arrangement (‘MAPPA’), the ‘Prevent’ strategy and others.</a:t>
            </a:r>
          </a:p>
          <a:p>
            <a:pPr lvl="1"/>
            <a:r>
              <a:rPr lang="en-GB" sz="1200" kern="1200" dirty="0">
                <a:solidFill>
                  <a:schemeClr val="tx1"/>
                </a:solidFill>
                <a:effectLst/>
                <a:latin typeface="+mn-lt"/>
                <a:ea typeface="+mn-ea"/>
                <a:cs typeface="+mn-cs"/>
              </a:rPr>
              <a:t>Ever more intrusive state involvement and interventions in the lives of families and their children, as prototyped in Scotland with the ‘Named Person’ scheme and ‘Getting It Right For Every Child’ (‘GIRFEC’).</a:t>
            </a:r>
          </a:p>
          <a:p>
            <a:pPr lvl="1"/>
            <a:r>
              <a:rPr lang="en-GB" sz="1200" kern="1200" dirty="0">
                <a:solidFill>
                  <a:schemeClr val="tx1"/>
                </a:solidFill>
                <a:effectLst/>
                <a:latin typeface="+mn-lt"/>
                <a:ea typeface="+mn-ea"/>
                <a:cs typeface="+mn-cs"/>
              </a:rPr>
              <a:t>Undermining the family as the basic unit of society.</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An emerging totalitarian dictatorship.</a:t>
            </a:r>
          </a:p>
        </p:txBody>
      </p:sp>
      <p:sp>
        <p:nvSpPr>
          <p:cNvPr id="4" name="Slide Number Placeholder 3"/>
          <p:cNvSpPr>
            <a:spLocks noGrp="1"/>
          </p:cNvSpPr>
          <p:nvPr>
            <p:ph type="sldNum" sz="quarter" idx="10"/>
          </p:nvPr>
        </p:nvSpPr>
        <p:spPr/>
        <p:txBody>
          <a:bodyPr/>
          <a:lstStyle/>
          <a:p>
            <a:fld id="{4F1D15D1-C45E-4BF2-8EED-B0A3D708F73A}" type="slidenum">
              <a:rPr lang="en-GB" smtClean="0"/>
              <a:t>7</a:t>
            </a:fld>
            <a:endParaRPr lang="en-GB"/>
          </a:p>
        </p:txBody>
      </p:sp>
    </p:spTree>
    <p:extLst>
      <p:ext uri="{BB962C8B-B14F-4D97-AF65-F5344CB8AC3E}">
        <p14:creationId xmlns:p14="http://schemas.microsoft.com/office/powerpoint/2010/main" val="862221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4"/>
          </a:xfrm>
        </p:spPr>
        <p:txBody>
          <a:bodyPr/>
          <a:lstStyle/>
          <a:p>
            <a:r>
              <a:rPr lang="en-GB" sz="1200" kern="1200" dirty="0">
                <a:solidFill>
                  <a:schemeClr val="tx1"/>
                </a:solidFill>
                <a:effectLst/>
                <a:latin typeface="+mn-lt"/>
                <a:ea typeface="+mn-ea"/>
                <a:cs typeface="+mn-cs"/>
              </a:rPr>
              <a:t>Arose from United Nations Conference on Environment and Development (UNCED) in Rio de Janeiro in 1992. Signed by 178 governments.</a:t>
            </a:r>
          </a:p>
          <a:p>
            <a:endParaRPr lang="en-GB" dirty="0"/>
          </a:p>
          <a:p>
            <a:r>
              <a:rPr lang="en-GB" dirty="0"/>
              <a:t>UN Agenda 21 is a comprehensive plan of action to be taken globally, nationally and locally by organisations of the United Nations system, governments and major groups in every area in which human activity impacts on the environment.</a:t>
            </a:r>
          </a:p>
          <a:p>
            <a:endParaRPr lang="en-GB" dirty="0"/>
          </a:p>
          <a:p>
            <a:r>
              <a:rPr lang="en-GB" dirty="0"/>
              <a:t>Sustainable development meets the needs of the present without compromising the ability of future generations to meet their own needs.</a:t>
            </a:r>
          </a:p>
          <a:p>
            <a:endParaRPr lang="en-GB" dirty="0"/>
          </a:p>
          <a:p>
            <a:r>
              <a:rPr lang="en-GB" dirty="0"/>
              <a:t>Unsustainable: private property, irrigation, fossil fuels, golf courses, ski lodges, consumerism, paved roads, commercial agriculture, herbicides, pesticides, farmland, grazing pastures, livestock, family unit, higher education = higher consumption.</a:t>
            </a:r>
          </a:p>
          <a:p>
            <a:r>
              <a:rPr lang="en-GB" dirty="0"/>
              <a:t>‘Smart’ meters, appliances, cities, motorways, … Bureau of Land Management in USA.</a:t>
            </a:r>
          </a:p>
          <a:p>
            <a:endParaRPr lang="en-GB" dirty="0"/>
          </a:p>
          <a:p>
            <a:r>
              <a:rPr lang="en-GB" dirty="0"/>
              <a:t>Energy/resource-based economy, resource </a:t>
            </a:r>
          </a:p>
          <a:p>
            <a:endParaRPr lang="en-GB" dirty="0"/>
          </a:p>
          <a:p>
            <a:r>
              <a:rPr lang="en-GB" dirty="0"/>
              <a:t>Individuals will be assigned to live in certain locations.</a:t>
            </a:r>
          </a:p>
          <a:p>
            <a:endParaRPr lang="en-GB" dirty="0"/>
          </a:p>
          <a:p>
            <a:r>
              <a:rPr lang="en-GB" dirty="0"/>
              <a:t>Charlotte </a:t>
            </a:r>
            <a:r>
              <a:rPr lang="en-GB" dirty="0" err="1"/>
              <a:t>Iserbyt</a:t>
            </a:r>
            <a:r>
              <a:rPr lang="en-GB" dirty="0"/>
              <a:t>, Rosa </a:t>
            </a:r>
            <a:r>
              <a:rPr lang="en-GB" dirty="0" err="1"/>
              <a:t>Koire</a:t>
            </a:r>
            <a:r>
              <a:rPr lang="en-GB" dirty="0"/>
              <a:t> “Behind the Green Mask”</a:t>
            </a:r>
          </a:p>
          <a:p>
            <a:r>
              <a:rPr lang="en-GB" dirty="0"/>
              <a:t>ICLEI: International Council on Local Environmental Initiatives, based in Germany. Coordinates the introduction of Agenda 21 policies at the local level. Funded by George Soros.</a:t>
            </a:r>
          </a:p>
        </p:txBody>
      </p:sp>
      <p:sp>
        <p:nvSpPr>
          <p:cNvPr id="4" name="Slide Number Placeholder 3"/>
          <p:cNvSpPr>
            <a:spLocks noGrp="1"/>
          </p:cNvSpPr>
          <p:nvPr>
            <p:ph type="sldNum" sz="quarter" idx="10"/>
          </p:nvPr>
        </p:nvSpPr>
        <p:spPr/>
        <p:txBody>
          <a:bodyPr/>
          <a:lstStyle/>
          <a:p>
            <a:fld id="{4F1D15D1-C45E-4BF2-8EED-B0A3D708F73A}" type="slidenum">
              <a:rPr lang="en-GB" smtClean="0"/>
              <a:t>8</a:t>
            </a:fld>
            <a:endParaRPr lang="en-GB"/>
          </a:p>
        </p:txBody>
      </p:sp>
    </p:spTree>
    <p:extLst>
      <p:ext uri="{BB962C8B-B14F-4D97-AF65-F5344CB8AC3E}">
        <p14:creationId xmlns:p14="http://schemas.microsoft.com/office/powerpoint/2010/main" val="288284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organisations exercise an inordinate amount of secret influence over global affairs and Anglo-US foreign policy in particular.</a:t>
            </a:r>
          </a:p>
          <a:p>
            <a:endParaRPr lang="en-GB" dirty="0"/>
          </a:p>
          <a:p>
            <a:r>
              <a:rPr lang="en-GB" dirty="0"/>
              <a:t>The </a:t>
            </a:r>
            <a:r>
              <a:rPr lang="en-GB" b="1" dirty="0"/>
              <a:t>Frankfurt School</a:t>
            </a:r>
            <a:r>
              <a:rPr lang="en-GB" dirty="0"/>
              <a:t> (German: </a:t>
            </a:r>
            <a:r>
              <a:rPr lang="en-GB" i="1" dirty="0"/>
              <a:t>Frankfurter Schule</a:t>
            </a:r>
            <a:r>
              <a:rPr lang="en-GB" dirty="0"/>
              <a:t>) is a school of </a:t>
            </a:r>
            <a:r>
              <a:rPr lang="en-GB" dirty="0">
                <a:hlinkClick r:id="rId3" tooltip="Social theory"/>
              </a:rPr>
              <a:t>social theory</a:t>
            </a:r>
            <a:r>
              <a:rPr lang="en-GB" dirty="0"/>
              <a:t> and philosophy associated in part with the </a:t>
            </a:r>
            <a:r>
              <a:rPr lang="en-GB" dirty="0">
                <a:hlinkClick r:id="rId4" tooltip="Institute for Social Research"/>
              </a:rPr>
              <a:t>Institute for Social Research</a:t>
            </a:r>
            <a:r>
              <a:rPr lang="en-GB" dirty="0"/>
              <a:t> at the </a:t>
            </a:r>
            <a:r>
              <a:rPr lang="en-GB" dirty="0">
                <a:hlinkClick r:id="rId5" tooltip="Goethe University Frankfurt"/>
              </a:rPr>
              <a:t>Goethe University Frankfurt</a:t>
            </a:r>
            <a:r>
              <a:rPr lang="en-GB" dirty="0"/>
              <a:t>. Founded during the </a:t>
            </a:r>
            <a:r>
              <a:rPr lang="en-GB" dirty="0">
                <a:hlinkClick r:id="rId6" tooltip="Interwar period"/>
              </a:rPr>
              <a:t>interwar period</a:t>
            </a:r>
            <a:r>
              <a:rPr lang="en-GB" dirty="0"/>
              <a:t>, the School consisted of </a:t>
            </a:r>
            <a:r>
              <a:rPr lang="en-GB" dirty="0">
                <a:hlinkClick r:id="rId7" tooltip="Neo-Marxism"/>
              </a:rPr>
              <a:t>neo-Marxist</a:t>
            </a:r>
            <a:r>
              <a:rPr lang="en-GB" dirty="0"/>
              <a:t> dissidents who felt at home in none of the existent capitalist, fascist, or communist systems of the time. Many of these theorists believed that traditional theory could not adequately explain the turbulent and unexpected development of capitalist societies in the twentieth century. Critical of both </a:t>
            </a:r>
            <a:r>
              <a:rPr lang="en-GB" dirty="0">
                <a:hlinkClick r:id="rId8" tooltip="Capitalism"/>
              </a:rPr>
              <a:t>capitalism</a:t>
            </a:r>
            <a:r>
              <a:rPr lang="en-GB" dirty="0"/>
              <a:t> and </a:t>
            </a:r>
            <a:r>
              <a:rPr lang="en-GB" dirty="0">
                <a:hlinkClick r:id="rId9" tooltip="Marxism–Leninism"/>
              </a:rPr>
              <a:t>Soviet socialism</a:t>
            </a:r>
            <a:r>
              <a:rPr lang="en-GB" dirty="0"/>
              <a:t>, their writings pointed to the possibility of an alternative path to </a:t>
            </a:r>
            <a:r>
              <a:rPr lang="en-GB" dirty="0">
                <a:hlinkClick r:id="rId10" tooltip="Social development"/>
              </a:rPr>
              <a:t>social development</a:t>
            </a:r>
            <a:r>
              <a:rPr lang="en-GB" dirty="0"/>
              <a:t>.</a:t>
            </a:r>
          </a:p>
        </p:txBody>
      </p:sp>
      <p:sp>
        <p:nvSpPr>
          <p:cNvPr id="4" name="Slide Number Placeholder 3"/>
          <p:cNvSpPr>
            <a:spLocks noGrp="1"/>
          </p:cNvSpPr>
          <p:nvPr>
            <p:ph type="sldNum" sz="quarter" idx="10"/>
          </p:nvPr>
        </p:nvSpPr>
        <p:spPr/>
        <p:txBody>
          <a:bodyPr/>
          <a:lstStyle/>
          <a:p>
            <a:fld id="{4F1D15D1-C45E-4BF2-8EED-B0A3D708F73A}" type="slidenum">
              <a:rPr lang="en-GB" smtClean="0"/>
              <a:t>9</a:t>
            </a:fld>
            <a:endParaRPr lang="en-GB"/>
          </a:p>
        </p:txBody>
      </p:sp>
    </p:spTree>
    <p:extLst>
      <p:ext uri="{BB962C8B-B14F-4D97-AF65-F5344CB8AC3E}">
        <p14:creationId xmlns:p14="http://schemas.microsoft.com/office/powerpoint/2010/main" val="48728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GB" dirty="0"/>
              <a:t>Ever more intrusive surveillance through CCTV, drones, TVs, phones, computers, social media, RFID, biometrics, vehicle trackers, number plate, facial &amp; gate recognition.</a:t>
            </a:r>
          </a:p>
          <a:p>
            <a:endParaRPr lang="en-GB" dirty="0"/>
          </a:p>
          <a:p>
            <a:r>
              <a:rPr lang="en-GB" dirty="0"/>
              <a:t>Increasing control and censorship in web search engines and social media such as Facebook, Twitter, YouTube etc.</a:t>
            </a:r>
          </a:p>
          <a:p>
            <a:endParaRPr lang="en-GB" dirty="0"/>
          </a:p>
          <a:p>
            <a:r>
              <a:rPr lang="en-GB" dirty="0"/>
              <a:t>The human micro-chipping agenda.</a:t>
            </a:r>
          </a:p>
          <a:p>
            <a:endParaRPr lang="en-GB" dirty="0"/>
          </a:p>
          <a:p>
            <a:r>
              <a:rPr lang="en-GB" dirty="0"/>
              <a:t>Transhumanism.</a:t>
            </a:r>
          </a:p>
          <a:p>
            <a:endParaRPr lang="en-GB" dirty="0"/>
          </a:p>
          <a:p>
            <a:r>
              <a:rPr lang="en-GB" dirty="0"/>
              <a:t>Geo-engineering.</a:t>
            </a:r>
          </a:p>
          <a:p>
            <a:endParaRPr lang="en-GB" dirty="0"/>
          </a:p>
          <a:p>
            <a:r>
              <a:rPr lang="en-GB" dirty="0"/>
              <a:t>Nanotechnology.</a:t>
            </a:r>
          </a:p>
          <a:p>
            <a:endParaRPr lang="en-GB" dirty="0"/>
          </a:p>
          <a:p>
            <a:r>
              <a:rPr lang="en-GB" dirty="0"/>
              <a:t>Artificial Intelligence.</a:t>
            </a:r>
          </a:p>
          <a:p>
            <a:endParaRPr lang="en-GB" dirty="0"/>
          </a:p>
          <a:p>
            <a:r>
              <a:rPr lang="en-GB" dirty="0"/>
              <a:t>See ‘Technocracy Rising’</a:t>
            </a:r>
          </a:p>
          <a:p>
            <a:endParaRPr lang="en-GB" dirty="0"/>
          </a:p>
          <a:p>
            <a:r>
              <a:rPr lang="en-GB" dirty="0"/>
              <a:t>Technology Suppression – numerous ‘free energy’ and other technologies suppressed by MMIC.</a:t>
            </a:r>
          </a:p>
        </p:txBody>
      </p:sp>
      <p:sp>
        <p:nvSpPr>
          <p:cNvPr id="4" name="Slide Number Placeholder 3"/>
          <p:cNvSpPr>
            <a:spLocks noGrp="1"/>
          </p:cNvSpPr>
          <p:nvPr>
            <p:ph type="sldNum" sz="quarter" idx="10"/>
          </p:nvPr>
        </p:nvSpPr>
        <p:spPr/>
        <p:txBody>
          <a:bodyPr/>
          <a:lstStyle/>
          <a:p>
            <a:fld id="{4F1D15D1-C45E-4BF2-8EED-B0A3D708F73A}" type="slidenum">
              <a:rPr lang="en-GB" smtClean="0"/>
              <a:t>10</a:t>
            </a:fld>
            <a:endParaRPr lang="en-GB"/>
          </a:p>
        </p:txBody>
      </p:sp>
    </p:spTree>
    <p:extLst>
      <p:ext uri="{BB962C8B-B14F-4D97-AF65-F5344CB8AC3E}">
        <p14:creationId xmlns:p14="http://schemas.microsoft.com/office/powerpoint/2010/main" val="755767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07922-7ED4-42AA-BFA3-7E23D9EA84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ABF6E2-E0FC-4992-9FDC-0648E1296D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CD3247-28FE-458A-8A48-ED8125ABAF79}"/>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538553C1-B43A-4CAA-9EBA-D92079154F63}"/>
              </a:ext>
            </a:extLst>
          </p:cNvPr>
          <p:cNvSpPr>
            <a:spLocks noGrp="1"/>
          </p:cNvSpPr>
          <p:nvPr>
            <p:ph type="ftr" sz="quarter" idx="11"/>
          </p:nvPr>
        </p:nvSpPr>
        <p:spPr/>
        <p:txBody>
          <a:bodyPr/>
          <a:lstStyle/>
          <a:p>
            <a:r>
              <a:rPr lang="en-GB" dirty="0"/>
              <a:t>Deep State Globalism / New World Order</a:t>
            </a:r>
          </a:p>
        </p:txBody>
      </p:sp>
      <p:sp>
        <p:nvSpPr>
          <p:cNvPr id="6" name="Slide Number Placeholder 5">
            <a:extLst>
              <a:ext uri="{FF2B5EF4-FFF2-40B4-BE49-F238E27FC236}">
                <a16:creationId xmlns:a16="http://schemas.microsoft.com/office/drawing/2014/main" id="{E463C250-16D5-4073-9791-11BA053E9D98}"/>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3631382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5BF6-B751-40E0-806C-DEC748364F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CDBD0B-BC4C-4646-A450-5D783C1BFB8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C04A6C-4752-4942-8539-52A46CF85324}"/>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D1669D8C-A78E-4832-B411-56EBE50A4A20}"/>
              </a:ext>
            </a:extLst>
          </p:cNvPr>
          <p:cNvSpPr>
            <a:spLocks noGrp="1"/>
          </p:cNvSpPr>
          <p:nvPr>
            <p:ph type="ftr" sz="quarter" idx="11"/>
          </p:nvPr>
        </p:nvSpPr>
        <p:spPr/>
        <p:txBody>
          <a:bodyPr/>
          <a:lstStyle/>
          <a:p>
            <a:r>
              <a:rPr lang="en-GB" dirty="0"/>
              <a:t>Deep State Globalism / New World Order</a:t>
            </a:r>
          </a:p>
        </p:txBody>
      </p:sp>
      <p:sp>
        <p:nvSpPr>
          <p:cNvPr id="6" name="Slide Number Placeholder 5">
            <a:extLst>
              <a:ext uri="{FF2B5EF4-FFF2-40B4-BE49-F238E27FC236}">
                <a16:creationId xmlns:a16="http://schemas.microsoft.com/office/drawing/2014/main" id="{E670C1C6-8528-4886-BC60-37E00215D2BE}"/>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1215173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78BD8D-EA33-4EE8-93E3-76C4729A902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B955C1-7179-497D-A4D3-DC30BC1F25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4BC0DE-C175-4CE1-8539-AEDDD5B6996C}"/>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FE9677EE-73D3-4847-9603-A619BCDC179D}"/>
              </a:ext>
            </a:extLst>
          </p:cNvPr>
          <p:cNvSpPr>
            <a:spLocks noGrp="1"/>
          </p:cNvSpPr>
          <p:nvPr>
            <p:ph type="ftr" sz="quarter" idx="11"/>
          </p:nvPr>
        </p:nvSpPr>
        <p:spPr/>
        <p:txBody>
          <a:bodyPr/>
          <a:lstStyle/>
          <a:p>
            <a:r>
              <a:rPr lang="en-GB" dirty="0"/>
              <a:t>Deep State Globalism / New World Order</a:t>
            </a:r>
          </a:p>
        </p:txBody>
      </p:sp>
      <p:sp>
        <p:nvSpPr>
          <p:cNvPr id="6" name="Slide Number Placeholder 5">
            <a:extLst>
              <a:ext uri="{FF2B5EF4-FFF2-40B4-BE49-F238E27FC236}">
                <a16:creationId xmlns:a16="http://schemas.microsoft.com/office/drawing/2014/main" id="{58E9F0C3-9957-4278-B9FF-D90F274E94BB}"/>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388094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F7FAF-346B-430A-ADC3-0358711EF20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90166B-0214-41DE-9DA1-5234DCC6D6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9FB03B-8747-4EB5-9E0A-826489CB88E9}"/>
              </a:ext>
            </a:extLst>
          </p:cNvPr>
          <p:cNvSpPr>
            <a:spLocks noGrp="1"/>
          </p:cNvSpPr>
          <p:nvPr>
            <p:ph type="dt" sz="half" idx="10"/>
          </p:nvPr>
        </p:nvSpPr>
        <p:spPr/>
        <p:txBody>
          <a:bodyPr/>
          <a:lstStyle/>
          <a:p>
            <a:endParaRPr lang="en-GB" dirty="0"/>
          </a:p>
        </p:txBody>
      </p:sp>
      <p:sp>
        <p:nvSpPr>
          <p:cNvPr id="8" name="Footer Placeholder 7">
            <a:extLst>
              <a:ext uri="{FF2B5EF4-FFF2-40B4-BE49-F238E27FC236}">
                <a16:creationId xmlns:a16="http://schemas.microsoft.com/office/drawing/2014/main" id="{F3EB4FEB-E542-42FA-8486-79E5F6909F2D}"/>
              </a:ext>
            </a:extLst>
          </p:cNvPr>
          <p:cNvSpPr>
            <a:spLocks noGrp="1"/>
          </p:cNvSpPr>
          <p:nvPr>
            <p:ph type="ftr" sz="quarter" idx="11"/>
          </p:nvPr>
        </p:nvSpPr>
        <p:spPr/>
        <p:txBody>
          <a:bodyPr/>
          <a:lstStyle/>
          <a:p>
            <a:r>
              <a:rPr lang="en-GB" dirty="0"/>
              <a:t>Deep State Globalism / New World Order</a:t>
            </a:r>
          </a:p>
        </p:txBody>
      </p:sp>
      <p:sp>
        <p:nvSpPr>
          <p:cNvPr id="9" name="Slide Number Placeholder 8">
            <a:extLst>
              <a:ext uri="{FF2B5EF4-FFF2-40B4-BE49-F238E27FC236}">
                <a16:creationId xmlns:a16="http://schemas.microsoft.com/office/drawing/2014/main" id="{8328AC5B-B30E-4FDB-AD01-E03C4B7D8D8E}"/>
              </a:ext>
            </a:extLst>
          </p:cNvPr>
          <p:cNvSpPr>
            <a:spLocks noGrp="1"/>
          </p:cNvSpPr>
          <p:nvPr>
            <p:ph type="sldNum" sz="quarter" idx="12"/>
          </p:nvPr>
        </p:nvSpPr>
        <p:spPr/>
        <p:txBody>
          <a:bodyPr/>
          <a:lstStyle/>
          <a:p>
            <a:fld id="{7EFAFFEE-F811-4445-839C-F913E1C6B1BA}" type="slidenum">
              <a:rPr lang="en-GB" smtClean="0"/>
              <a:t>‹#›</a:t>
            </a:fld>
            <a:endParaRPr lang="en-GB" dirty="0"/>
          </a:p>
        </p:txBody>
      </p:sp>
    </p:spTree>
    <p:extLst>
      <p:ext uri="{BB962C8B-B14F-4D97-AF65-F5344CB8AC3E}">
        <p14:creationId xmlns:p14="http://schemas.microsoft.com/office/powerpoint/2010/main" val="650362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D7C88-20D6-46F8-A10C-25A2E67214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1A6CBB-9041-4189-A193-D9B5750EB4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7AAF1F9-BFE2-4672-9A4A-88AED9A2EC41}"/>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B21BC2B5-A5EC-421D-B1E4-84D62F0ACAE3}"/>
              </a:ext>
            </a:extLst>
          </p:cNvPr>
          <p:cNvSpPr>
            <a:spLocks noGrp="1"/>
          </p:cNvSpPr>
          <p:nvPr>
            <p:ph type="ftr" sz="quarter" idx="11"/>
          </p:nvPr>
        </p:nvSpPr>
        <p:spPr/>
        <p:txBody>
          <a:bodyPr/>
          <a:lstStyle/>
          <a:p>
            <a:r>
              <a:rPr lang="en-GB" dirty="0"/>
              <a:t>Deep State Globalism / New World Order</a:t>
            </a:r>
          </a:p>
        </p:txBody>
      </p:sp>
      <p:sp>
        <p:nvSpPr>
          <p:cNvPr id="6" name="Slide Number Placeholder 5">
            <a:extLst>
              <a:ext uri="{FF2B5EF4-FFF2-40B4-BE49-F238E27FC236}">
                <a16:creationId xmlns:a16="http://schemas.microsoft.com/office/drawing/2014/main" id="{811B8345-E5B3-4009-AFBB-45FB9ED3C471}"/>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1236903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67320-239E-4882-817B-4FD21D1F3BB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23E25C-2C06-4C81-9394-A1E3385955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AB3689-DA2D-4BF6-A2AC-6D2F584C7D5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FC6DEF3-3F86-44F1-9D43-DF28DD380125}"/>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5C9620BE-4218-441B-80A6-1B4E9D4EA38E}"/>
              </a:ext>
            </a:extLst>
          </p:cNvPr>
          <p:cNvSpPr>
            <a:spLocks noGrp="1"/>
          </p:cNvSpPr>
          <p:nvPr>
            <p:ph type="ftr" sz="quarter" idx="11"/>
          </p:nvPr>
        </p:nvSpPr>
        <p:spPr/>
        <p:txBody>
          <a:bodyPr/>
          <a:lstStyle/>
          <a:p>
            <a:r>
              <a:rPr lang="en-GB" dirty="0"/>
              <a:t>Deep State Globalism / New World Order</a:t>
            </a:r>
          </a:p>
        </p:txBody>
      </p:sp>
      <p:sp>
        <p:nvSpPr>
          <p:cNvPr id="7" name="Slide Number Placeholder 6">
            <a:extLst>
              <a:ext uri="{FF2B5EF4-FFF2-40B4-BE49-F238E27FC236}">
                <a16:creationId xmlns:a16="http://schemas.microsoft.com/office/drawing/2014/main" id="{C4B7F31D-D5B1-48D6-9785-8ED3BB6547A0}"/>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3580883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0FBCE-6444-4724-88A6-0F4CAF14193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EC2055-4FA6-4ED2-8895-E996E34EB8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6D79EA-346C-401F-9447-1974C3E5B9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0C2E95-6429-43D7-BF79-377FE8A8FF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1C2653-C9AC-400C-98CC-0FBE1CED5DF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CAF31C-D99B-499A-B12B-CA1A85E04268}"/>
              </a:ext>
            </a:extLst>
          </p:cNvPr>
          <p:cNvSpPr>
            <a:spLocks noGrp="1"/>
          </p:cNvSpPr>
          <p:nvPr>
            <p:ph type="dt" sz="half" idx="10"/>
          </p:nvPr>
        </p:nvSpPr>
        <p:spPr/>
        <p:txBody>
          <a:bodyPr/>
          <a:lstStyle/>
          <a:p>
            <a:endParaRPr lang="en-GB" dirty="0"/>
          </a:p>
        </p:txBody>
      </p:sp>
      <p:sp>
        <p:nvSpPr>
          <p:cNvPr id="8" name="Footer Placeholder 7">
            <a:extLst>
              <a:ext uri="{FF2B5EF4-FFF2-40B4-BE49-F238E27FC236}">
                <a16:creationId xmlns:a16="http://schemas.microsoft.com/office/drawing/2014/main" id="{B96C87F0-80E0-44F7-94EB-2DE408918C1C}"/>
              </a:ext>
            </a:extLst>
          </p:cNvPr>
          <p:cNvSpPr>
            <a:spLocks noGrp="1"/>
          </p:cNvSpPr>
          <p:nvPr>
            <p:ph type="ftr" sz="quarter" idx="11"/>
          </p:nvPr>
        </p:nvSpPr>
        <p:spPr/>
        <p:txBody>
          <a:bodyPr/>
          <a:lstStyle/>
          <a:p>
            <a:r>
              <a:rPr lang="en-GB" dirty="0"/>
              <a:t>Deep State Globalism / New World Order</a:t>
            </a:r>
          </a:p>
        </p:txBody>
      </p:sp>
      <p:sp>
        <p:nvSpPr>
          <p:cNvPr id="9" name="Slide Number Placeholder 8">
            <a:extLst>
              <a:ext uri="{FF2B5EF4-FFF2-40B4-BE49-F238E27FC236}">
                <a16:creationId xmlns:a16="http://schemas.microsoft.com/office/drawing/2014/main" id="{37CACA43-1B27-4825-ADCA-82EBDBC3E814}"/>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315613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0D0-A48A-4952-9D48-3BB02D9A67D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C10E46D-27ED-42F3-A503-9D6EC3BB454A}"/>
              </a:ext>
            </a:extLst>
          </p:cNvPr>
          <p:cNvSpPr>
            <a:spLocks noGrp="1"/>
          </p:cNvSpPr>
          <p:nvPr>
            <p:ph type="dt" sz="half" idx="10"/>
          </p:nvPr>
        </p:nvSpPr>
        <p:spPr/>
        <p:txBody>
          <a:bodyPr/>
          <a:lstStyle/>
          <a:p>
            <a:endParaRPr lang="en-GB" dirty="0"/>
          </a:p>
        </p:txBody>
      </p:sp>
      <p:sp>
        <p:nvSpPr>
          <p:cNvPr id="4" name="Footer Placeholder 3">
            <a:extLst>
              <a:ext uri="{FF2B5EF4-FFF2-40B4-BE49-F238E27FC236}">
                <a16:creationId xmlns:a16="http://schemas.microsoft.com/office/drawing/2014/main" id="{0E4059F2-3A77-4531-9CE1-909A87BAD4BA}"/>
              </a:ext>
            </a:extLst>
          </p:cNvPr>
          <p:cNvSpPr>
            <a:spLocks noGrp="1"/>
          </p:cNvSpPr>
          <p:nvPr>
            <p:ph type="ftr" sz="quarter" idx="11"/>
          </p:nvPr>
        </p:nvSpPr>
        <p:spPr/>
        <p:txBody>
          <a:bodyPr/>
          <a:lstStyle/>
          <a:p>
            <a:r>
              <a:rPr lang="en-GB" dirty="0"/>
              <a:t>Deep State Globalism / New World Order</a:t>
            </a:r>
          </a:p>
        </p:txBody>
      </p:sp>
      <p:sp>
        <p:nvSpPr>
          <p:cNvPr id="5" name="Slide Number Placeholder 4">
            <a:extLst>
              <a:ext uri="{FF2B5EF4-FFF2-40B4-BE49-F238E27FC236}">
                <a16:creationId xmlns:a16="http://schemas.microsoft.com/office/drawing/2014/main" id="{5A578EF8-97DE-4B9D-AED3-C757C7EFBE05}"/>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4081380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C07A38-C21A-4542-A4FD-D336F175143E}"/>
              </a:ext>
            </a:extLst>
          </p:cNvPr>
          <p:cNvSpPr>
            <a:spLocks noGrp="1"/>
          </p:cNvSpPr>
          <p:nvPr>
            <p:ph type="dt" sz="half" idx="10"/>
          </p:nvPr>
        </p:nvSpPr>
        <p:spPr/>
        <p:txBody>
          <a:bodyPr/>
          <a:lstStyle/>
          <a:p>
            <a:endParaRPr lang="en-GB" dirty="0"/>
          </a:p>
        </p:txBody>
      </p:sp>
      <p:sp>
        <p:nvSpPr>
          <p:cNvPr id="3" name="Footer Placeholder 2">
            <a:extLst>
              <a:ext uri="{FF2B5EF4-FFF2-40B4-BE49-F238E27FC236}">
                <a16:creationId xmlns:a16="http://schemas.microsoft.com/office/drawing/2014/main" id="{FA33FCDD-6769-4758-B055-00CC6D40955F}"/>
              </a:ext>
            </a:extLst>
          </p:cNvPr>
          <p:cNvSpPr>
            <a:spLocks noGrp="1"/>
          </p:cNvSpPr>
          <p:nvPr>
            <p:ph type="ftr" sz="quarter" idx="11"/>
          </p:nvPr>
        </p:nvSpPr>
        <p:spPr/>
        <p:txBody>
          <a:bodyPr/>
          <a:lstStyle/>
          <a:p>
            <a:r>
              <a:rPr lang="en-GB" dirty="0"/>
              <a:t>Deep State Globalism / New World Order</a:t>
            </a:r>
          </a:p>
        </p:txBody>
      </p:sp>
      <p:sp>
        <p:nvSpPr>
          <p:cNvPr id="4" name="Slide Number Placeholder 3">
            <a:extLst>
              <a:ext uri="{FF2B5EF4-FFF2-40B4-BE49-F238E27FC236}">
                <a16:creationId xmlns:a16="http://schemas.microsoft.com/office/drawing/2014/main" id="{58EBB8D5-015E-4314-872A-B4175653DB97}"/>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3620362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043F4-BC6D-4BB1-B620-46DA7DFA94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30CF4C-16F6-4E26-9419-C1312EA498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214C11-97C8-4DDE-B8E7-8A4B2B022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3F8D0AF-9EE0-40D0-B17A-C10E4019A8A4}"/>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ED93193C-470D-44CE-BC96-F481B336A1BD}"/>
              </a:ext>
            </a:extLst>
          </p:cNvPr>
          <p:cNvSpPr>
            <a:spLocks noGrp="1"/>
          </p:cNvSpPr>
          <p:nvPr>
            <p:ph type="ftr" sz="quarter" idx="11"/>
          </p:nvPr>
        </p:nvSpPr>
        <p:spPr/>
        <p:txBody>
          <a:bodyPr/>
          <a:lstStyle/>
          <a:p>
            <a:r>
              <a:rPr lang="en-GB" dirty="0"/>
              <a:t>Deep State Globalism / New World Order</a:t>
            </a:r>
          </a:p>
        </p:txBody>
      </p:sp>
      <p:sp>
        <p:nvSpPr>
          <p:cNvPr id="7" name="Slide Number Placeholder 6">
            <a:extLst>
              <a:ext uri="{FF2B5EF4-FFF2-40B4-BE49-F238E27FC236}">
                <a16:creationId xmlns:a16="http://schemas.microsoft.com/office/drawing/2014/main" id="{3071FD2D-EC08-4030-9440-F7F3A65C0E9D}"/>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54096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EA88A-527A-4C41-8CEF-D0B7364D3E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4D459D-1611-40C3-BAA0-906BC423BE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BC9E979-F4D4-42DA-9081-40CF5B548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E2E8EE-6DCC-471E-B019-F5151E72C12C}"/>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7119F769-D656-4822-976A-22DC252911D5}"/>
              </a:ext>
            </a:extLst>
          </p:cNvPr>
          <p:cNvSpPr>
            <a:spLocks noGrp="1"/>
          </p:cNvSpPr>
          <p:nvPr>
            <p:ph type="ftr" sz="quarter" idx="11"/>
          </p:nvPr>
        </p:nvSpPr>
        <p:spPr/>
        <p:txBody>
          <a:bodyPr/>
          <a:lstStyle/>
          <a:p>
            <a:r>
              <a:rPr lang="en-GB" dirty="0"/>
              <a:t>Deep State Globalism / New World Order</a:t>
            </a:r>
          </a:p>
        </p:txBody>
      </p:sp>
      <p:sp>
        <p:nvSpPr>
          <p:cNvPr id="7" name="Slide Number Placeholder 6">
            <a:extLst>
              <a:ext uri="{FF2B5EF4-FFF2-40B4-BE49-F238E27FC236}">
                <a16:creationId xmlns:a16="http://schemas.microsoft.com/office/drawing/2014/main" id="{DE361506-D27B-4FB0-8E9D-8011E0A10971}"/>
              </a:ext>
            </a:extLst>
          </p:cNvPr>
          <p:cNvSpPr>
            <a:spLocks noGrp="1"/>
          </p:cNvSpPr>
          <p:nvPr>
            <p:ph type="sldNum" sz="quarter" idx="12"/>
          </p:nvPr>
        </p:nvSpPr>
        <p:spPr/>
        <p:txBody>
          <a:bodyPr/>
          <a:lstStyle/>
          <a:p>
            <a:fld id="{7EFAFFEE-F811-4445-839C-F913E1C6B1BA}" type="slidenum">
              <a:rPr lang="en-GB" smtClean="0"/>
              <a:t>‹#›</a:t>
            </a:fld>
            <a:endParaRPr lang="en-GB"/>
          </a:p>
        </p:txBody>
      </p:sp>
    </p:spTree>
    <p:extLst>
      <p:ext uri="{BB962C8B-B14F-4D97-AF65-F5344CB8AC3E}">
        <p14:creationId xmlns:p14="http://schemas.microsoft.com/office/powerpoint/2010/main" val="3370509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44B035-1F1E-4B02-B023-554D3EFBB933}"/>
              </a:ext>
            </a:extLst>
          </p:cNvPr>
          <p:cNvSpPr/>
          <p:nvPr userDrawn="1"/>
        </p:nvSpPr>
        <p:spPr>
          <a:xfrm>
            <a:off x="838200" y="6356350"/>
            <a:ext cx="10515600" cy="365125"/>
          </a:xfrm>
          <a:prstGeom prst="rect">
            <a:avLst/>
          </a:prstGeom>
          <a:solidFill>
            <a:schemeClr val="accent1">
              <a:lumMod val="40000"/>
              <a:lumOff val="6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solidFill>
                <a:srgbClr val="5F3A6F"/>
              </a:solidFill>
            </a:endParaRPr>
          </a:p>
        </p:txBody>
      </p:sp>
      <p:sp>
        <p:nvSpPr>
          <p:cNvPr id="2" name="Title Placeholder 1">
            <a:extLst>
              <a:ext uri="{FF2B5EF4-FFF2-40B4-BE49-F238E27FC236}">
                <a16:creationId xmlns:a16="http://schemas.microsoft.com/office/drawing/2014/main" id="{C4FA6A15-BFC9-42D1-B4DB-1BB92A28C9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4D95383-914E-4341-AAA1-18AC5F9096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DB3670-3E1E-4ECF-B7CA-B2526D2A3B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7030A0"/>
                </a:solidFill>
              </a:defRPr>
            </a:lvl1pPr>
          </a:lstStyle>
          <a:p>
            <a:endParaRPr lang="en-GB" dirty="0"/>
          </a:p>
        </p:txBody>
      </p:sp>
      <p:sp>
        <p:nvSpPr>
          <p:cNvPr id="5" name="Footer Placeholder 4">
            <a:extLst>
              <a:ext uri="{FF2B5EF4-FFF2-40B4-BE49-F238E27FC236}">
                <a16:creationId xmlns:a16="http://schemas.microsoft.com/office/drawing/2014/main" id="{CCD4AB2F-5959-4429-8C54-65B474D984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5F3A6F"/>
                </a:solidFill>
              </a:defRPr>
            </a:lvl1pPr>
          </a:lstStyle>
          <a:p>
            <a:r>
              <a:rPr lang="en-GB" dirty="0"/>
              <a:t>Deep State Globalism / New World Order</a:t>
            </a:r>
          </a:p>
        </p:txBody>
      </p:sp>
      <p:sp>
        <p:nvSpPr>
          <p:cNvPr id="6" name="Slide Number Placeholder 5">
            <a:extLst>
              <a:ext uri="{FF2B5EF4-FFF2-40B4-BE49-F238E27FC236}">
                <a16:creationId xmlns:a16="http://schemas.microsoft.com/office/drawing/2014/main" id="{E84BDD85-7E66-454B-AA82-745E0F7855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AFFEE-F811-4445-839C-F913E1C6B1BA}" type="slidenum">
              <a:rPr lang="en-GB" smtClean="0"/>
              <a:t>‹#›</a:t>
            </a:fld>
            <a:endParaRPr lang="en-GB" dirty="0"/>
          </a:p>
        </p:txBody>
      </p:sp>
    </p:spTree>
    <p:extLst>
      <p:ext uri="{BB962C8B-B14F-4D97-AF65-F5344CB8AC3E}">
        <p14:creationId xmlns:p14="http://schemas.microsoft.com/office/powerpoint/2010/main" val="1853818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globalresearch.ca/" TargetMode="External"/><Relationship Id="rId13" Type="http://schemas.openxmlformats.org/officeDocument/2006/relationships/hyperlink" Target="https://www.newchartistmovement.org.uk/" TargetMode="External"/><Relationship Id="rId18" Type="http://schemas.openxmlformats.org/officeDocument/2006/relationships/hyperlink" Target="https://www.facebook.com/dailybrexit/" TargetMode="External"/><Relationship Id="rId3" Type="http://schemas.openxmlformats.org/officeDocument/2006/relationships/hyperlink" Target="http://ukcolumn.org/" TargetMode="External"/><Relationship Id="rId7" Type="http://schemas.openxmlformats.org/officeDocument/2006/relationships/hyperlink" Target="https://www.corbettreport.com/" TargetMode="External"/><Relationship Id="rId12" Type="http://schemas.openxmlformats.org/officeDocument/2006/relationships/hyperlink" Target="https://www.britishconstitutiongroup.com/" TargetMode="External"/><Relationship Id="rId17" Type="http://schemas.openxmlformats.org/officeDocument/2006/relationships/hyperlink" Target="http://cpexposed.com/" TargetMode="External"/><Relationship Id="rId2" Type="http://schemas.openxmlformats.org/officeDocument/2006/relationships/notesSlide" Target="../notesSlides/notesSlide14.xml"/><Relationship Id="rId16" Type="http://schemas.openxmlformats.org/officeDocument/2006/relationships/hyperlink" Target="http://www.stopcp.com/" TargetMode="External"/><Relationship Id="rId1" Type="http://schemas.openxmlformats.org/officeDocument/2006/relationships/slideLayout" Target="../slideLayouts/slideLayout4.xml"/><Relationship Id="rId6" Type="http://schemas.openxmlformats.org/officeDocument/2006/relationships/hyperlink" Target="http://richieallen.co.uk/" TargetMode="External"/><Relationship Id="rId11" Type="http://schemas.openxmlformats.org/officeDocument/2006/relationships/hyperlink" Target="https://www.sgtreport.com/" TargetMode="External"/><Relationship Id="rId5" Type="http://schemas.openxmlformats.org/officeDocument/2006/relationships/hyperlink" Target="http://americanfreepress.net/" TargetMode="External"/><Relationship Id="rId15" Type="http://schemas.openxmlformats.org/officeDocument/2006/relationships/hyperlink" Target="http://operationbeacon.com/" TargetMode="External"/><Relationship Id="rId10" Type="http://schemas.openxmlformats.org/officeDocument/2006/relationships/hyperlink" Target="https://www.newsbud.com/" TargetMode="External"/><Relationship Id="rId4" Type="http://schemas.openxmlformats.org/officeDocument/2006/relationships/hyperlink" Target="http://21stcenturywire.com/" TargetMode="External"/><Relationship Id="rId9" Type="http://schemas.openxmlformats.org/officeDocument/2006/relationships/hyperlink" Target="http://www.boilingfrogspost.com/" TargetMode="External"/><Relationship Id="rId14" Type="http://schemas.openxmlformats.org/officeDocument/2006/relationships/hyperlink" Target="http://www.democracydefined.org/"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iclei.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BFC71-7A95-4B5E-9634-3FC3C8531367}"/>
              </a:ext>
            </a:extLst>
          </p:cNvPr>
          <p:cNvSpPr>
            <a:spLocks noGrp="1"/>
          </p:cNvSpPr>
          <p:nvPr>
            <p:ph type="ctrTitle"/>
          </p:nvPr>
        </p:nvSpPr>
        <p:spPr/>
        <p:txBody>
          <a:bodyPr/>
          <a:lstStyle/>
          <a:p>
            <a:r>
              <a:rPr lang="en-GB" dirty="0"/>
              <a:t>Deep State Globalism</a:t>
            </a:r>
          </a:p>
        </p:txBody>
      </p:sp>
      <p:sp>
        <p:nvSpPr>
          <p:cNvPr id="3" name="Subtitle 2">
            <a:extLst>
              <a:ext uri="{FF2B5EF4-FFF2-40B4-BE49-F238E27FC236}">
                <a16:creationId xmlns:a16="http://schemas.microsoft.com/office/drawing/2014/main" id="{2166A28F-7DC3-4152-B7F6-33A28E1A10DD}"/>
              </a:ext>
            </a:extLst>
          </p:cNvPr>
          <p:cNvSpPr>
            <a:spLocks noGrp="1"/>
          </p:cNvSpPr>
          <p:nvPr>
            <p:ph type="subTitle" idx="1"/>
          </p:nvPr>
        </p:nvSpPr>
        <p:spPr/>
        <p:txBody>
          <a:bodyPr/>
          <a:lstStyle/>
          <a:p>
            <a:r>
              <a:rPr lang="en-GB" dirty="0"/>
              <a:t>– or–</a:t>
            </a:r>
          </a:p>
          <a:p>
            <a:r>
              <a:rPr lang="en-GB" dirty="0"/>
              <a:t>The New World Order</a:t>
            </a:r>
          </a:p>
        </p:txBody>
      </p:sp>
      <p:sp>
        <p:nvSpPr>
          <p:cNvPr id="9" name="Slide Number Placeholder 8">
            <a:extLst>
              <a:ext uri="{FF2B5EF4-FFF2-40B4-BE49-F238E27FC236}">
                <a16:creationId xmlns:a16="http://schemas.microsoft.com/office/drawing/2014/main" id="{A3E0557C-3CB6-4D3A-83AF-EB0CCBABC131}"/>
              </a:ext>
            </a:extLst>
          </p:cNvPr>
          <p:cNvSpPr>
            <a:spLocks noGrp="1"/>
          </p:cNvSpPr>
          <p:nvPr>
            <p:ph type="sldNum" sz="quarter" idx="12"/>
          </p:nvPr>
        </p:nvSpPr>
        <p:spPr/>
        <p:txBody>
          <a:bodyPr/>
          <a:lstStyle/>
          <a:p>
            <a:fld id="{7EFAFFEE-F811-4445-839C-F913E1C6B1BA}" type="slidenum">
              <a:rPr lang="en-GB" smtClean="0"/>
              <a:pPr/>
              <a:t>1</a:t>
            </a:fld>
            <a:endParaRPr lang="en-GB"/>
          </a:p>
        </p:txBody>
      </p:sp>
    </p:spTree>
    <p:extLst>
      <p:ext uri="{BB962C8B-B14F-4D97-AF65-F5344CB8AC3E}">
        <p14:creationId xmlns:p14="http://schemas.microsoft.com/office/powerpoint/2010/main" val="3921279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7EB37-F273-413F-82B5-4CE2CCD05183}"/>
              </a:ext>
            </a:extLst>
          </p:cNvPr>
          <p:cNvSpPr>
            <a:spLocks noGrp="1"/>
          </p:cNvSpPr>
          <p:nvPr>
            <p:ph type="title"/>
          </p:nvPr>
        </p:nvSpPr>
        <p:spPr/>
        <p:txBody>
          <a:bodyPr/>
          <a:lstStyle/>
          <a:p>
            <a:r>
              <a:rPr lang="en-GB" dirty="0"/>
              <a:t>Technocracy</a:t>
            </a:r>
          </a:p>
        </p:txBody>
      </p:sp>
      <p:sp>
        <p:nvSpPr>
          <p:cNvPr id="8" name="Content Placeholder 7">
            <a:extLst>
              <a:ext uri="{FF2B5EF4-FFF2-40B4-BE49-F238E27FC236}">
                <a16:creationId xmlns:a16="http://schemas.microsoft.com/office/drawing/2014/main" id="{5AAF179E-71FB-4A8D-A5AD-4F7D324A8C37}"/>
              </a:ext>
            </a:extLst>
          </p:cNvPr>
          <p:cNvSpPr>
            <a:spLocks noGrp="1"/>
          </p:cNvSpPr>
          <p:nvPr>
            <p:ph sz="half" idx="1"/>
          </p:nvPr>
        </p:nvSpPr>
        <p:spPr/>
        <p:txBody>
          <a:bodyPr>
            <a:normAutofit/>
          </a:bodyPr>
          <a:lstStyle/>
          <a:p>
            <a:r>
              <a:rPr lang="en-GB" dirty="0"/>
              <a:t>Total surveillance</a:t>
            </a:r>
          </a:p>
          <a:p>
            <a:r>
              <a:rPr lang="en-GB" dirty="0"/>
              <a:t>Internet control and censorship</a:t>
            </a:r>
          </a:p>
          <a:p>
            <a:r>
              <a:rPr lang="en-GB" dirty="0"/>
              <a:t>Human micro-chipping agenda</a:t>
            </a:r>
          </a:p>
          <a:p>
            <a:r>
              <a:rPr lang="en-GB" dirty="0"/>
              <a:t>Technology suppression</a:t>
            </a:r>
          </a:p>
          <a:p>
            <a:r>
              <a:rPr lang="en-GB" dirty="0"/>
              <a:t>Geo-engineering</a:t>
            </a:r>
          </a:p>
          <a:p>
            <a:endParaRPr lang="en-GB" dirty="0"/>
          </a:p>
        </p:txBody>
      </p:sp>
      <p:sp>
        <p:nvSpPr>
          <p:cNvPr id="9" name="Content Placeholder 8">
            <a:extLst>
              <a:ext uri="{FF2B5EF4-FFF2-40B4-BE49-F238E27FC236}">
                <a16:creationId xmlns:a16="http://schemas.microsoft.com/office/drawing/2014/main" id="{AF15832A-2D05-4247-8C01-E24048568123}"/>
              </a:ext>
            </a:extLst>
          </p:cNvPr>
          <p:cNvSpPr>
            <a:spLocks noGrp="1"/>
          </p:cNvSpPr>
          <p:nvPr>
            <p:ph sz="half" idx="2"/>
          </p:nvPr>
        </p:nvSpPr>
        <p:spPr/>
        <p:txBody>
          <a:bodyPr>
            <a:normAutofit/>
          </a:bodyPr>
          <a:lstStyle/>
          <a:p>
            <a:r>
              <a:rPr lang="en-GB" dirty="0"/>
              <a:t>Robots</a:t>
            </a:r>
          </a:p>
          <a:p>
            <a:r>
              <a:rPr lang="en-GB" dirty="0"/>
              <a:t>Artificial Intelligence</a:t>
            </a:r>
          </a:p>
          <a:p>
            <a:r>
              <a:rPr lang="en-GB" dirty="0"/>
              <a:t>Transhumanism</a:t>
            </a:r>
          </a:p>
          <a:p>
            <a:r>
              <a:rPr lang="en-GB" dirty="0"/>
              <a:t>Nanotechnology</a:t>
            </a:r>
          </a:p>
          <a:p>
            <a:r>
              <a:rPr lang="en-GB" dirty="0"/>
              <a:t>Universal basic income</a:t>
            </a:r>
          </a:p>
        </p:txBody>
      </p:sp>
      <p:sp>
        <p:nvSpPr>
          <p:cNvPr id="5" name="Date Placeholder 4">
            <a:extLst>
              <a:ext uri="{FF2B5EF4-FFF2-40B4-BE49-F238E27FC236}">
                <a16:creationId xmlns:a16="http://schemas.microsoft.com/office/drawing/2014/main" id="{7F6E5406-A4C8-4A9F-9C2C-2D2FFD73D77A}"/>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C8600912-8702-4080-B842-3BFB1CE83A31}"/>
              </a:ext>
            </a:extLst>
          </p:cNvPr>
          <p:cNvSpPr>
            <a:spLocks noGrp="1"/>
          </p:cNvSpPr>
          <p:nvPr>
            <p:ph type="ftr" sz="quarter" idx="11"/>
          </p:nvPr>
        </p:nvSpPr>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55397AFB-DA67-4454-91E0-F4B6BC7F3694}"/>
              </a:ext>
            </a:extLst>
          </p:cNvPr>
          <p:cNvSpPr>
            <a:spLocks noGrp="1"/>
          </p:cNvSpPr>
          <p:nvPr>
            <p:ph type="sldNum" sz="quarter" idx="12"/>
          </p:nvPr>
        </p:nvSpPr>
        <p:spPr/>
        <p:txBody>
          <a:bodyPr/>
          <a:lstStyle/>
          <a:p>
            <a:fld id="{7EFAFFEE-F811-4445-839C-F913E1C6B1BA}" type="slidenum">
              <a:rPr lang="en-GB" smtClean="0"/>
              <a:t>10</a:t>
            </a:fld>
            <a:endParaRPr lang="en-GB"/>
          </a:p>
        </p:txBody>
      </p:sp>
    </p:spTree>
    <p:extLst>
      <p:ext uri="{BB962C8B-B14F-4D97-AF65-F5344CB8AC3E}">
        <p14:creationId xmlns:p14="http://schemas.microsoft.com/office/powerpoint/2010/main" val="1928390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0A492-2569-4D3D-91AC-A34081B90EA1}"/>
              </a:ext>
            </a:extLst>
          </p:cNvPr>
          <p:cNvSpPr>
            <a:spLocks noGrp="1"/>
          </p:cNvSpPr>
          <p:nvPr>
            <p:ph type="title"/>
          </p:nvPr>
        </p:nvSpPr>
        <p:spPr/>
        <p:txBody>
          <a:bodyPr/>
          <a:lstStyle/>
          <a:p>
            <a:r>
              <a:rPr lang="en-GB" dirty="0"/>
              <a:t>Mind Control, Propaganda &amp; Illusion</a:t>
            </a:r>
          </a:p>
        </p:txBody>
      </p:sp>
      <p:sp>
        <p:nvSpPr>
          <p:cNvPr id="8" name="Content Placeholder 7">
            <a:extLst>
              <a:ext uri="{FF2B5EF4-FFF2-40B4-BE49-F238E27FC236}">
                <a16:creationId xmlns:a16="http://schemas.microsoft.com/office/drawing/2014/main" id="{3DB9D276-DC77-4CE8-8699-42309A7E8AEE}"/>
              </a:ext>
            </a:extLst>
          </p:cNvPr>
          <p:cNvSpPr>
            <a:spLocks noGrp="1"/>
          </p:cNvSpPr>
          <p:nvPr>
            <p:ph idx="1"/>
          </p:nvPr>
        </p:nvSpPr>
        <p:spPr/>
        <p:txBody>
          <a:bodyPr>
            <a:normAutofit/>
          </a:bodyPr>
          <a:lstStyle/>
          <a:p>
            <a:r>
              <a:rPr lang="en-GB" dirty="0"/>
              <a:t>Political correctness, diversity, multiculturalism</a:t>
            </a:r>
          </a:p>
          <a:p>
            <a:r>
              <a:rPr lang="en-GB" dirty="0"/>
              <a:t>Orwellian ‘new-speak’</a:t>
            </a:r>
          </a:p>
          <a:p>
            <a:r>
              <a:rPr lang="en-GB" dirty="0"/>
              <a:t>Mass disinformation by controlled mainstream media</a:t>
            </a:r>
          </a:p>
          <a:p>
            <a:r>
              <a:rPr lang="en-GB" dirty="0" err="1"/>
              <a:t>Psy</a:t>
            </a:r>
            <a:r>
              <a:rPr lang="en-GB" dirty="0"/>
              <a:t>-ops – mass brainwashing via applied behavioural psychology, predictive programming, operant conditioning</a:t>
            </a:r>
          </a:p>
          <a:p>
            <a:r>
              <a:rPr lang="en-GB" dirty="0"/>
              <a:t>MK Ultra, Monarch mind control</a:t>
            </a:r>
          </a:p>
          <a:p>
            <a:r>
              <a:rPr lang="en-GB" dirty="0"/>
              <a:t>The Government’s Behavioural Insights Team (the ‘Nudge unit’)</a:t>
            </a:r>
          </a:p>
          <a:p>
            <a:r>
              <a:rPr lang="en-GB" dirty="0"/>
              <a:t>The Tavistock Institute of Human Relations</a:t>
            </a:r>
          </a:p>
        </p:txBody>
      </p:sp>
      <p:sp>
        <p:nvSpPr>
          <p:cNvPr id="5" name="Date Placeholder 4">
            <a:extLst>
              <a:ext uri="{FF2B5EF4-FFF2-40B4-BE49-F238E27FC236}">
                <a16:creationId xmlns:a16="http://schemas.microsoft.com/office/drawing/2014/main" id="{FB453987-8C83-4B11-AC7B-AC2833800BB1}"/>
              </a:ext>
            </a:extLst>
          </p:cNvPr>
          <p:cNvSpPr>
            <a:spLocks noGrp="1"/>
          </p:cNvSpPr>
          <p:nvPr>
            <p:ph type="dt" sz="half" idx="10"/>
          </p:nvPr>
        </p:nvSpPr>
        <p:spPr>
          <a:xfrm>
            <a:off x="838200" y="6356350"/>
            <a:ext cx="2743200" cy="365125"/>
          </a:xfrm>
        </p:spPr>
        <p:txBody>
          <a:bodyPr/>
          <a:lstStyle/>
          <a:p>
            <a:endParaRPr lang="en-GB" dirty="0"/>
          </a:p>
        </p:txBody>
      </p:sp>
      <p:sp>
        <p:nvSpPr>
          <p:cNvPr id="6" name="Footer Placeholder 5">
            <a:extLst>
              <a:ext uri="{FF2B5EF4-FFF2-40B4-BE49-F238E27FC236}">
                <a16:creationId xmlns:a16="http://schemas.microsoft.com/office/drawing/2014/main" id="{FB3D170F-7AE0-4B33-BBAA-634ADC9E04B8}"/>
              </a:ext>
            </a:extLst>
          </p:cNvPr>
          <p:cNvSpPr>
            <a:spLocks noGrp="1"/>
          </p:cNvSpPr>
          <p:nvPr>
            <p:ph type="ftr" sz="quarter" idx="11"/>
          </p:nvPr>
        </p:nvSpPr>
        <p:spPr>
          <a:xfrm>
            <a:off x="4038600" y="6356350"/>
            <a:ext cx="4114800" cy="365125"/>
          </a:xfrm>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D3271A9D-640B-45C2-B31C-4EDD60CE45F6}"/>
              </a:ext>
            </a:extLst>
          </p:cNvPr>
          <p:cNvSpPr>
            <a:spLocks noGrp="1"/>
          </p:cNvSpPr>
          <p:nvPr>
            <p:ph type="sldNum" sz="quarter" idx="12"/>
          </p:nvPr>
        </p:nvSpPr>
        <p:spPr>
          <a:xfrm>
            <a:off x="8610600" y="6356350"/>
            <a:ext cx="2743200" cy="365125"/>
          </a:xfrm>
        </p:spPr>
        <p:txBody>
          <a:bodyPr/>
          <a:lstStyle/>
          <a:p>
            <a:fld id="{7EFAFFEE-F811-4445-839C-F913E1C6B1BA}" type="slidenum">
              <a:rPr lang="en-GB" smtClean="0"/>
              <a:t>11</a:t>
            </a:fld>
            <a:endParaRPr lang="en-GB"/>
          </a:p>
        </p:txBody>
      </p:sp>
    </p:spTree>
    <p:extLst>
      <p:ext uri="{BB962C8B-B14F-4D97-AF65-F5344CB8AC3E}">
        <p14:creationId xmlns:p14="http://schemas.microsoft.com/office/powerpoint/2010/main" val="2632982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0127C-76A4-4802-88A5-2F6D41FD8365}"/>
              </a:ext>
            </a:extLst>
          </p:cNvPr>
          <p:cNvSpPr>
            <a:spLocks noGrp="1"/>
          </p:cNvSpPr>
          <p:nvPr>
            <p:ph type="title"/>
          </p:nvPr>
        </p:nvSpPr>
        <p:spPr/>
        <p:txBody>
          <a:bodyPr/>
          <a:lstStyle/>
          <a:p>
            <a:r>
              <a:rPr lang="en-GB" dirty="0"/>
              <a:t>Unethical Anglo-US Foreign Policy</a:t>
            </a:r>
          </a:p>
        </p:txBody>
      </p:sp>
      <p:sp>
        <p:nvSpPr>
          <p:cNvPr id="8" name="Content Placeholder 7">
            <a:extLst>
              <a:ext uri="{FF2B5EF4-FFF2-40B4-BE49-F238E27FC236}">
                <a16:creationId xmlns:a16="http://schemas.microsoft.com/office/drawing/2014/main" id="{CED1C868-ACEF-4D51-9AEF-D8B7234193E2}"/>
              </a:ext>
            </a:extLst>
          </p:cNvPr>
          <p:cNvSpPr>
            <a:spLocks noGrp="1"/>
          </p:cNvSpPr>
          <p:nvPr>
            <p:ph idx="1"/>
          </p:nvPr>
        </p:nvSpPr>
        <p:spPr>
          <a:xfrm>
            <a:off x="838200" y="1825625"/>
            <a:ext cx="10515600" cy="4351338"/>
          </a:xfrm>
        </p:spPr>
        <p:txBody>
          <a:bodyPr/>
          <a:lstStyle/>
          <a:p>
            <a:r>
              <a:rPr lang="en-GB" dirty="0"/>
              <a:t>Project for a New American Century (PNAC), ‘full spectrum dominance’</a:t>
            </a:r>
          </a:p>
          <a:p>
            <a:r>
              <a:rPr lang="en-GB" dirty="0"/>
              <a:t>Colour revolutions</a:t>
            </a:r>
          </a:p>
          <a:p>
            <a:r>
              <a:rPr lang="en-GB" dirty="0"/>
              <a:t>Destabilisation &amp; regime change in middle eastern countries such as Iraq, Afghanistan, Egypt, Libya, now Syria and in plan, Iran.</a:t>
            </a:r>
          </a:p>
          <a:p>
            <a:r>
              <a:rPr lang="en-GB" dirty="0"/>
              <a:t>EU-NATO expansionism, baseless anti-Russian propaganda.</a:t>
            </a:r>
          </a:p>
          <a:p>
            <a:r>
              <a:rPr lang="en-GB" dirty="0"/>
              <a:t>False flag operations (e.g., 9/11, 7/7)</a:t>
            </a:r>
          </a:p>
          <a:p>
            <a:r>
              <a:rPr lang="en-GB" dirty="0"/>
              <a:t>Desire for a nuclear WW3?</a:t>
            </a:r>
          </a:p>
          <a:p>
            <a:endParaRPr lang="en-GB" dirty="0"/>
          </a:p>
        </p:txBody>
      </p:sp>
      <p:sp>
        <p:nvSpPr>
          <p:cNvPr id="5" name="Date Placeholder 4">
            <a:extLst>
              <a:ext uri="{FF2B5EF4-FFF2-40B4-BE49-F238E27FC236}">
                <a16:creationId xmlns:a16="http://schemas.microsoft.com/office/drawing/2014/main" id="{1FA8436E-2DD4-4101-AE14-FE2AC44E5A86}"/>
              </a:ext>
            </a:extLst>
          </p:cNvPr>
          <p:cNvSpPr>
            <a:spLocks noGrp="1"/>
          </p:cNvSpPr>
          <p:nvPr>
            <p:ph type="dt" sz="half" idx="10"/>
          </p:nvPr>
        </p:nvSpPr>
        <p:spPr>
          <a:xfrm>
            <a:off x="838200" y="6356350"/>
            <a:ext cx="2743200" cy="365125"/>
          </a:xfrm>
        </p:spPr>
        <p:txBody>
          <a:bodyPr/>
          <a:lstStyle/>
          <a:p>
            <a:endParaRPr lang="en-GB" dirty="0"/>
          </a:p>
        </p:txBody>
      </p:sp>
      <p:sp>
        <p:nvSpPr>
          <p:cNvPr id="6" name="Footer Placeholder 5">
            <a:extLst>
              <a:ext uri="{FF2B5EF4-FFF2-40B4-BE49-F238E27FC236}">
                <a16:creationId xmlns:a16="http://schemas.microsoft.com/office/drawing/2014/main" id="{5C3394FB-DC83-468E-B890-68876263CE64}"/>
              </a:ext>
            </a:extLst>
          </p:cNvPr>
          <p:cNvSpPr>
            <a:spLocks noGrp="1"/>
          </p:cNvSpPr>
          <p:nvPr>
            <p:ph type="ftr" sz="quarter" idx="11"/>
          </p:nvPr>
        </p:nvSpPr>
        <p:spPr>
          <a:xfrm>
            <a:off x="4038600" y="6356350"/>
            <a:ext cx="4114800" cy="365125"/>
          </a:xfrm>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0E1C9305-699A-46B9-8FD3-AAC529A3C805}"/>
              </a:ext>
            </a:extLst>
          </p:cNvPr>
          <p:cNvSpPr>
            <a:spLocks noGrp="1"/>
          </p:cNvSpPr>
          <p:nvPr>
            <p:ph type="sldNum" sz="quarter" idx="12"/>
          </p:nvPr>
        </p:nvSpPr>
        <p:spPr>
          <a:xfrm>
            <a:off x="8610600" y="6356350"/>
            <a:ext cx="2743200" cy="365125"/>
          </a:xfrm>
        </p:spPr>
        <p:txBody>
          <a:bodyPr/>
          <a:lstStyle/>
          <a:p>
            <a:fld id="{7EFAFFEE-F811-4445-839C-F913E1C6B1BA}" type="slidenum">
              <a:rPr lang="en-GB" smtClean="0"/>
              <a:t>12</a:t>
            </a:fld>
            <a:endParaRPr lang="en-GB"/>
          </a:p>
        </p:txBody>
      </p:sp>
    </p:spTree>
    <p:extLst>
      <p:ext uri="{BB962C8B-B14F-4D97-AF65-F5344CB8AC3E}">
        <p14:creationId xmlns:p14="http://schemas.microsoft.com/office/powerpoint/2010/main" val="413083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E8874-9006-46B4-ADD3-1A7DF74D7BBE}"/>
              </a:ext>
            </a:extLst>
          </p:cNvPr>
          <p:cNvSpPr>
            <a:spLocks noGrp="1"/>
          </p:cNvSpPr>
          <p:nvPr>
            <p:ph type="title"/>
          </p:nvPr>
        </p:nvSpPr>
        <p:spPr/>
        <p:txBody>
          <a:bodyPr/>
          <a:lstStyle/>
          <a:p>
            <a:r>
              <a:rPr lang="en-GB" dirty="0"/>
              <a:t>Health &amp; Food</a:t>
            </a:r>
          </a:p>
        </p:txBody>
      </p:sp>
      <p:sp>
        <p:nvSpPr>
          <p:cNvPr id="14" name="Content Placeholder 13">
            <a:extLst>
              <a:ext uri="{FF2B5EF4-FFF2-40B4-BE49-F238E27FC236}">
                <a16:creationId xmlns:a16="http://schemas.microsoft.com/office/drawing/2014/main" id="{86A7EAEC-8548-48D3-8077-0DF91D81E18C}"/>
              </a:ext>
            </a:extLst>
          </p:cNvPr>
          <p:cNvSpPr>
            <a:spLocks noGrp="1"/>
          </p:cNvSpPr>
          <p:nvPr>
            <p:ph idx="1"/>
          </p:nvPr>
        </p:nvSpPr>
        <p:spPr/>
        <p:txBody>
          <a:bodyPr>
            <a:normAutofit/>
          </a:bodyPr>
          <a:lstStyle/>
          <a:p>
            <a:r>
              <a:rPr lang="en-GB" dirty="0"/>
              <a:t>GMOs</a:t>
            </a:r>
          </a:p>
          <a:p>
            <a:r>
              <a:rPr lang="en-GB" dirty="0"/>
              <a:t>Bio-piracy</a:t>
            </a:r>
          </a:p>
          <a:p>
            <a:r>
              <a:rPr lang="en-GB" dirty="0"/>
              <a:t>Plant strain &amp; animal breed registration</a:t>
            </a:r>
          </a:p>
          <a:p>
            <a:r>
              <a:rPr lang="en-GB" dirty="0"/>
              <a:t>Environmental toxins in food chain</a:t>
            </a:r>
          </a:p>
          <a:p>
            <a:r>
              <a:rPr lang="en-GB" dirty="0"/>
              <a:t>Electromagnetic radiation</a:t>
            </a:r>
          </a:p>
          <a:p>
            <a:r>
              <a:rPr lang="en-GB" dirty="0"/>
              <a:t>Vaccine safety &amp; efficacy (lack thereof)</a:t>
            </a:r>
          </a:p>
          <a:p>
            <a:r>
              <a:rPr lang="en-GB" dirty="0"/>
              <a:t>Leaked proposal to fluoridate all UK water supplies</a:t>
            </a:r>
          </a:p>
          <a:p>
            <a:r>
              <a:rPr lang="en-GB" dirty="0"/>
              <a:t>‘Revolving doors’ between Big Pharma, regulators and government</a:t>
            </a:r>
          </a:p>
          <a:p>
            <a:endParaRPr lang="en-GB" dirty="0"/>
          </a:p>
        </p:txBody>
      </p:sp>
      <p:sp>
        <p:nvSpPr>
          <p:cNvPr id="5" name="Date Placeholder 4">
            <a:extLst>
              <a:ext uri="{FF2B5EF4-FFF2-40B4-BE49-F238E27FC236}">
                <a16:creationId xmlns:a16="http://schemas.microsoft.com/office/drawing/2014/main" id="{E7E80717-26EB-468F-A559-DABB3D0149B8}"/>
              </a:ext>
            </a:extLst>
          </p:cNvPr>
          <p:cNvSpPr>
            <a:spLocks noGrp="1"/>
          </p:cNvSpPr>
          <p:nvPr>
            <p:ph type="dt" sz="half" idx="10"/>
          </p:nvPr>
        </p:nvSpPr>
        <p:spPr>
          <a:xfrm>
            <a:off x="838200" y="6356350"/>
            <a:ext cx="2743200" cy="365125"/>
          </a:xfrm>
        </p:spPr>
        <p:txBody>
          <a:bodyPr/>
          <a:lstStyle/>
          <a:p>
            <a:endParaRPr lang="en-GB" dirty="0"/>
          </a:p>
        </p:txBody>
      </p:sp>
      <p:sp>
        <p:nvSpPr>
          <p:cNvPr id="6" name="Footer Placeholder 5">
            <a:extLst>
              <a:ext uri="{FF2B5EF4-FFF2-40B4-BE49-F238E27FC236}">
                <a16:creationId xmlns:a16="http://schemas.microsoft.com/office/drawing/2014/main" id="{9AB831E5-A575-43A0-A085-A08568FB73BB}"/>
              </a:ext>
            </a:extLst>
          </p:cNvPr>
          <p:cNvSpPr>
            <a:spLocks noGrp="1"/>
          </p:cNvSpPr>
          <p:nvPr>
            <p:ph type="ftr" sz="quarter" idx="11"/>
          </p:nvPr>
        </p:nvSpPr>
        <p:spPr>
          <a:xfrm>
            <a:off x="4038600" y="6356350"/>
            <a:ext cx="4114800" cy="365125"/>
          </a:xfrm>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2D754789-D003-4F22-AB38-1F3694CE424C}"/>
              </a:ext>
            </a:extLst>
          </p:cNvPr>
          <p:cNvSpPr>
            <a:spLocks noGrp="1"/>
          </p:cNvSpPr>
          <p:nvPr>
            <p:ph type="sldNum" sz="quarter" idx="12"/>
          </p:nvPr>
        </p:nvSpPr>
        <p:spPr>
          <a:xfrm>
            <a:off x="8610600" y="6356350"/>
            <a:ext cx="2743200" cy="365125"/>
          </a:xfrm>
        </p:spPr>
        <p:txBody>
          <a:bodyPr/>
          <a:lstStyle/>
          <a:p>
            <a:fld id="{7EFAFFEE-F811-4445-839C-F913E1C6B1BA}" type="slidenum">
              <a:rPr lang="en-GB" smtClean="0"/>
              <a:pPr/>
              <a:t>13</a:t>
            </a:fld>
            <a:endParaRPr lang="en-GB"/>
          </a:p>
        </p:txBody>
      </p:sp>
    </p:spTree>
    <p:extLst>
      <p:ext uri="{BB962C8B-B14F-4D97-AF65-F5344CB8AC3E}">
        <p14:creationId xmlns:p14="http://schemas.microsoft.com/office/powerpoint/2010/main" val="1161308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ADB11-37D1-43F0-8ABE-1B268E209ABC}"/>
              </a:ext>
            </a:extLst>
          </p:cNvPr>
          <p:cNvSpPr>
            <a:spLocks noGrp="1"/>
          </p:cNvSpPr>
          <p:nvPr>
            <p:ph type="title"/>
          </p:nvPr>
        </p:nvSpPr>
        <p:spPr/>
        <p:txBody>
          <a:bodyPr/>
          <a:lstStyle/>
          <a:p>
            <a:r>
              <a:rPr lang="en-GB" dirty="0"/>
              <a:t>Child Abuse &amp; Corruption</a:t>
            </a:r>
          </a:p>
        </p:txBody>
      </p:sp>
      <p:sp>
        <p:nvSpPr>
          <p:cNvPr id="3" name="Content Placeholder 2">
            <a:extLst>
              <a:ext uri="{FF2B5EF4-FFF2-40B4-BE49-F238E27FC236}">
                <a16:creationId xmlns:a16="http://schemas.microsoft.com/office/drawing/2014/main" id="{652709DB-7BBE-4BA3-B3A8-CC06DFF0273C}"/>
              </a:ext>
            </a:extLst>
          </p:cNvPr>
          <p:cNvSpPr>
            <a:spLocks noGrp="1"/>
          </p:cNvSpPr>
          <p:nvPr>
            <p:ph idx="1"/>
          </p:nvPr>
        </p:nvSpPr>
        <p:spPr/>
        <p:txBody>
          <a:bodyPr/>
          <a:lstStyle/>
          <a:p>
            <a:r>
              <a:rPr lang="en-GB" dirty="0"/>
              <a:t>Establishment paedophile rings</a:t>
            </a:r>
          </a:p>
          <a:p>
            <a:r>
              <a:rPr lang="en-GB" dirty="0"/>
              <a:t>Paedophile blackmail in Parliament</a:t>
            </a:r>
          </a:p>
          <a:p>
            <a:r>
              <a:rPr lang="en-GB" dirty="0"/>
              <a:t>Met Police &amp; child prostitution</a:t>
            </a:r>
          </a:p>
          <a:p>
            <a:r>
              <a:rPr lang="en-GB" dirty="0"/>
              <a:t>Corrupt, secretive family courts</a:t>
            </a:r>
          </a:p>
          <a:p>
            <a:r>
              <a:rPr lang="en-GB" dirty="0"/>
              <a:t>Child stealing by the state</a:t>
            </a:r>
          </a:p>
          <a:p>
            <a:r>
              <a:rPr lang="en-GB" dirty="0"/>
              <a:t>Fake child abuse inquiries</a:t>
            </a:r>
          </a:p>
        </p:txBody>
      </p:sp>
      <p:sp>
        <p:nvSpPr>
          <p:cNvPr id="5" name="Date Placeholder 4">
            <a:extLst>
              <a:ext uri="{FF2B5EF4-FFF2-40B4-BE49-F238E27FC236}">
                <a16:creationId xmlns:a16="http://schemas.microsoft.com/office/drawing/2014/main" id="{74F08A55-2E8C-4A01-948C-1DA0EA25854A}"/>
              </a:ext>
            </a:extLst>
          </p:cNvPr>
          <p:cNvSpPr>
            <a:spLocks noGrp="1"/>
          </p:cNvSpPr>
          <p:nvPr>
            <p:ph type="dt" sz="half" idx="10"/>
          </p:nvPr>
        </p:nvSpPr>
        <p:spPr>
          <a:xfrm>
            <a:off x="838200" y="6356350"/>
            <a:ext cx="2743200" cy="365125"/>
          </a:xfrm>
        </p:spPr>
        <p:txBody>
          <a:bodyPr/>
          <a:lstStyle/>
          <a:p>
            <a:endParaRPr lang="en-GB" dirty="0"/>
          </a:p>
        </p:txBody>
      </p:sp>
      <p:sp>
        <p:nvSpPr>
          <p:cNvPr id="6" name="Footer Placeholder 5">
            <a:extLst>
              <a:ext uri="{FF2B5EF4-FFF2-40B4-BE49-F238E27FC236}">
                <a16:creationId xmlns:a16="http://schemas.microsoft.com/office/drawing/2014/main" id="{CC2E8FA4-0CD9-4E96-9E96-CF17351FDACD}"/>
              </a:ext>
            </a:extLst>
          </p:cNvPr>
          <p:cNvSpPr>
            <a:spLocks noGrp="1"/>
          </p:cNvSpPr>
          <p:nvPr>
            <p:ph type="ftr" sz="quarter" idx="11"/>
          </p:nvPr>
        </p:nvSpPr>
        <p:spPr>
          <a:xfrm>
            <a:off x="4038600" y="6356350"/>
            <a:ext cx="4114800" cy="365125"/>
          </a:xfrm>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F2340B23-67FA-4C8B-B63B-2797688BC460}"/>
              </a:ext>
            </a:extLst>
          </p:cNvPr>
          <p:cNvSpPr>
            <a:spLocks noGrp="1"/>
          </p:cNvSpPr>
          <p:nvPr>
            <p:ph type="sldNum" sz="quarter" idx="12"/>
          </p:nvPr>
        </p:nvSpPr>
        <p:spPr>
          <a:xfrm>
            <a:off x="8610600" y="6356350"/>
            <a:ext cx="2743200" cy="365125"/>
          </a:xfrm>
        </p:spPr>
        <p:txBody>
          <a:bodyPr/>
          <a:lstStyle/>
          <a:p>
            <a:fld id="{7EFAFFEE-F811-4445-839C-F913E1C6B1BA}" type="slidenum">
              <a:rPr lang="en-GB" smtClean="0"/>
              <a:t>14</a:t>
            </a:fld>
            <a:endParaRPr lang="en-GB"/>
          </a:p>
        </p:txBody>
      </p:sp>
    </p:spTree>
    <p:extLst>
      <p:ext uri="{BB962C8B-B14F-4D97-AF65-F5344CB8AC3E}">
        <p14:creationId xmlns:p14="http://schemas.microsoft.com/office/powerpoint/2010/main" val="333432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9ECF4-6347-453E-839D-9872BD0EBE7A}"/>
              </a:ext>
            </a:extLst>
          </p:cNvPr>
          <p:cNvSpPr>
            <a:spLocks noGrp="1"/>
          </p:cNvSpPr>
          <p:nvPr>
            <p:ph type="title"/>
          </p:nvPr>
        </p:nvSpPr>
        <p:spPr/>
        <p:txBody>
          <a:bodyPr/>
          <a:lstStyle/>
          <a:p>
            <a:r>
              <a:rPr lang="en-GB" dirty="0"/>
              <a:t>Alternative News Outlets &amp; Campaigns</a:t>
            </a:r>
          </a:p>
        </p:txBody>
      </p:sp>
      <p:sp>
        <p:nvSpPr>
          <p:cNvPr id="3" name="Content Placeholder 2">
            <a:extLst>
              <a:ext uri="{FF2B5EF4-FFF2-40B4-BE49-F238E27FC236}">
                <a16:creationId xmlns:a16="http://schemas.microsoft.com/office/drawing/2014/main" id="{1E30E771-034B-4F67-8C53-5E2EDD0C5D84}"/>
              </a:ext>
            </a:extLst>
          </p:cNvPr>
          <p:cNvSpPr>
            <a:spLocks noGrp="1"/>
          </p:cNvSpPr>
          <p:nvPr>
            <p:ph sz="half" idx="1"/>
          </p:nvPr>
        </p:nvSpPr>
        <p:spPr/>
        <p:txBody>
          <a:bodyPr/>
          <a:lstStyle/>
          <a:p>
            <a:r>
              <a:rPr lang="en-GB" dirty="0">
                <a:hlinkClick r:id="rId3"/>
              </a:rPr>
              <a:t>The UK Column</a:t>
            </a:r>
            <a:endParaRPr lang="en-GB" dirty="0"/>
          </a:p>
          <a:p>
            <a:r>
              <a:rPr lang="en-GB" dirty="0">
                <a:hlinkClick r:id="rId4"/>
              </a:rPr>
              <a:t>21</a:t>
            </a:r>
            <a:r>
              <a:rPr lang="en-GB" baseline="30000" dirty="0">
                <a:hlinkClick r:id="rId4"/>
              </a:rPr>
              <a:t>st</a:t>
            </a:r>
            <a:r>
              <a:rPr lang="en-GB" dirty="0">
                <a:hlinkClick r:id="rId4"/>
              </a:rPr>
              <a:t> Century Wire</a:t>
            </a:r>
            <a:endParaRPr lang="en-GB" dirty="0"/>
          </a:p>
          <a:p>
            <a:r>
              <a:rPr lang="en-GB" dirty="0">
                <a:hlinkClick r:id="rId5"/>
              </a:rPr>
              <a:t>American Free Press</a:t>
            </a:r>
            <a:endParaRPr lang="en-GB" dirty="0"/>
          </a:p>
          <a:p>
            <a:r>
              <a:rPr lang="en-GB" dirty="0">
                <a:hlinkClick r:id="rId6"/>
              </a:rPr>
              <a:t>The Richie Allen Show</a:t>
            </a:r>
            <a:endParaRPr lang="en-GB" dirty="0"/>
          </a:p>
          <a:p>
            <a:r>
              <a:rPr lang="en-GB" dirty="0">
                <a:hlinkClick r:id="rId7"/>
              </a:rPr>
              <a:t>The Corbett Report</a:t>
            </a:r>
            <a:endParaRPr lang="en-GB" dirty="0"/>
          </a:p>
          <a:p>
            <a:r>
              <a:rPr lang="en-GB" dirty="0">
                <a:hlinkClick r:id="rId8"/>
              </a:rPr>
              <a:t>Global Research</a:t>
            </a:r>
            <a:endParaRPr lang="en-GB" dirty="0"/>
          </a:p>
          <a:p>
            <a:r>
              <a:rPr lang="en-GB" dirty="0">
                <a:hlinkClick r:id="rId9"/>
              </a:rPr>
              <a:t>Boiling Frogs Post</a:t>
            </a:r>
            <a:r>
              <a:rPr lang="en-GB" dirty="0"/>
              <a:t> / </a:t>
            </a:r>
            <a:r>
              <a:rPr lang="en-GB" dirty="0" err="1">
                <a:hlinkClick r:id="rId10"/>
              </a:rPr>
              <a:t>Newsbud</a:t>
            </a:r>
            <a:endParaRPr lang="en-GB" dirty="0"/>
          </a:p>
          <a:p>
            <a:r>
              <a:rPr lang="en-GB" dirty="0">
                <a:hlinkClick r:id="rId11"/>
              </a:rPr>
              <a:t>The SGT Report</a:t>
            </a:r>
            <a:endParaRPr lang="en-GB" dirty="0"/>
          </a:p>
        </p:txBody>
      </p:sp>
      <p:sp>
        <p:nvSpPr>
          <p:cNvPr id="7" name="Content Placeholder 6">
            <a:extLst>
              <a:ext uri="{FF2B5EF4-FFF2-40B4-BE49-F238E27FC236}">
                <a16:creationId xmlns:a16="http://schemas.microsoft.com/office/drawing/2014/main" id="{39DFA5DF-BBA9-454E-9DA1-97CE99A8F9C6}"/>
              </a:ext>
            </a:extLst>
          </p:cNvPr>
          <p:cNvSpPr>
            <a:spLocks noGrp="1"/>
          </p:cNvSpPr>
          <p:nvPr>
            <p:ph sz="half" idx="2"/>
          </p:nvPr>
        </p:nvSpPr>
        <p:spPr/>
        <p:txBody>
          <a:bodyPr/>
          <a:lstStyle/>
          <a:p>
            <a:r>
              <a:rPr lang="en-GB" dirty="0">
                <a:hlinkClick r:id="rId12"/>
              </a:rPr>
              <a:t>British Constitution Group</a:t>
            </a:r>
            <a:endParaRPr lang="en-GB" dirty="0"/>
          </a:p>
          <a:p>
            <a:r>
              <a:rPr lang="en-GB" dirty="0">
                <a:hlinkClick r:id="rId13"/>
              </a:rPr>
              <a:t>New Chartist Movement</a:t>
            </a:r>
            <a:endParaRPr lang="en-GB" dirty="0"/>
          </a:p>
          <a:p>
            <a:r>
              <a:rPr lang="en-GB" dirty="0">
                <a:hlinkClick r:id="rId14"/>
              </a:rPr>
              <a:t>Democracy Defined Campaign</a:t>
            </a:r>
            <a:endParaRPr lang="en-GB" dirty="0"/>
          </a:p>
          <a:p>
            <a:r>
              <a:rPr lang="en-GB" dirty="0">
                <a:hlinkClick r:id="rId15"/>
              </a:rPr>
              <a:t>Operation Beacon</a:t>
            </a:r>
            <a:endParaRPr lang="en-GB" dirty="0"/>
          </a:p>
          <a:p>
            <a:r>
              <a:rPr lang="en-GB" dirty="0">
                <a:hlinkClick r:id="rId16"/>
              </a:rPr>
              <a:t>Stop Common Purpose</a:t>
            </a:r>
            <a:endParaRPr lang="en-GB" dirty="0"/>
          </a:p>
          <a:p>
            <a:r>
              <a:rPr lang="en-GB" dirty="0">
                <a:hlinkClick r:id="rId17"/>
              </a:rPr>
              <a:t>Common Purpose Exposed</a:t>
            </a:r>
            <a:endParaRPr lang="en-GB" dirty="0"/>
          </a:p>
          <a:p>
            <a:r>
              <a:rPr lang="en-GB" dirty="0">
                <a:hlinkClick r:id="rId18"/>
              </a:rPr>
              <a:t>The Daily </a:t>
            </a:r>
            <a:r>
              <a:rPr lang="en-GB" dirty="0" err="1">
                <a:hlinkClick r:id="rId18"/>
              </a:rPr>
              <a:t>Brexit</a:t>
            </a:r>
            <a:endParaRPr lang="en-GB" dirty="0"/>
          </a:p>
          <a:p>
            <a:endParaRPr lang="en-GB" dirty="0"/>
          </a:p>
        </p:txBody>
      </p:sp>
      <p:sp>
        <p:nvSpPr>
          <p:cNvPr id="4" name="Date Placeholder 3">
            <a:extLst>
              <a:ext uri="{FF2B5EF4-FFF2-40B4-BE49-F238E27FC236}">
                <a16:creationId xmlns:a16="http://schemas.microsoft.com/office/drawing/2014/main" id="{EBAF7DEA-5BDC-4DB4-A647-5FF99B4CCF99}"/>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5F4264CA-D831-4BAD-922B-E1ECB44E2B09}"/>
              </a:ext>
            </a:extLst>
          </p:cNvPr>
          <p:cNvSpPr>
            <a:spLocks noGrp="1"/>
          </p:cNvSpPr>
          <p:nvPr>
            <p:ph type="ftr" sz="quarter" idx="11"/>
          </p:nvPr>
        </p:nvSpPr>
        <p:spPr/>
        <p:txBody>
          <a:bodyPr/>
          <a:lstStyle/>
          <a:p>
            <a:r>
              <a:rPr lang="en-GB" dirty="0"/>
              <a:t>Deep State Globalism / The New World Order</a:t>
            </a:r>
          </a:p>
        </p:txBody>
      </p:sp>
      <p:sp>
        <p:nvSpPr>
          <p:cNvPr id="6" name="Slide Number Placeholder 5">
            <a:extLst>
              <a:ext uri="{FF2B5EF4-FFF2-40B4-BE49-F238E27FC236}">
                <a16:creationId xmlns:a16="http://schemas.microsoft.com/office/drawing/2014/main" id="{B09C73DE-EBAA-42FD-9F0A-A2C9695F320F}"/>
              </a:ext>
            </a:extLst>
          </p:cNvPr>
          <p:cNvSpPr>
            <a:spLocks noGrp="1"/>
          </p:cNvSpPr>
          <p:nvPr>
            <p:ph type="sldNum" sz="quarter" idx="12"/>
          </p:nvPr>
        </p:nvSpPr>
        <p:spPr/>
        <p:txBody>
          <a:bodyPr/>
          <a:lstStyle/>
          <a:p>
            <a:fld id="{7EFAFFEE-F811-4445-839C-F913E1C6B1BA}" type="slidenum">
              <a:rPr lang="en-GB" smtClean="0"/>
              <a:t>15</a:t>
            </a:fld>
            <a:endParaRPr lang="en-GB"/>
          </a:p>
        </p:txBody>
      </p:sp>
    </p:spTree>
    <p:extLst>
      <p:ext uri="{BB962C8B-B14F-4D97-AF65-F5344CB8AC3E}">
        <p14:creationId xmlns:p14="http://schemas.microsoft.com/office/powerpoint/2010/main" val="3831857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CD905B2-8C86-4ED9-9625-8049BE07962B}"/>
              </a:ext>
            </a:extLst>
          </p:cNvPr>
          <p:cNvSpPr>
            <a:spLocks noGrp="1"/>
          </p:cNvSpPr>
          <p:nvPr>
            <p:ph type="ctrTitle"/>
          </p:nvPr>
        </p:nvSpPr>
        <p:spPr/>
        <p:txBody>
          <a:bodyPr/>
          <a:lstStyle/>
          <a:p>
            <a:r>
              <a:rPr lang="en-GB" dirty="0"/>
              <a:t>Thank you for listening</a:t>
            </a:r>
          </a:p>
        </p:txBody>
      </p:sp>
      <p:sp>
        <p:nvSpPr>
          <p:cNvPr id="9" name="Subtitle 8">
            <a:extLst>
              <a:ext uri="{FF2B5EF4-FFF2-40B4-BE49-F238E27FC236}">
                <a16:creationId xmlns:a16="http://schemas.microsoft.com/office/drawing/2014/main" id="{D3A07821-8916-4925-879C-D4745D253101}"/>
              </a:ext>
            </a:extLst>
          </p:cNvPr>
          <p:cNvSpPr>
            <a:spLocks noGrp="1"/>
          </p:cNvSpPr>
          <p:nvPr>
            <p:ph type="subTitle" idx="1"/>
          </p:nvPr>
        </p:nvSpPr>
        <p:spPr/>
        <p:txBody>
          <a:bodyPr/>
          <a:lstStyle/>
          <a:p>
            <a:r>
              <a:rPr lang="en-GB" dirty="0"/>
              <a:t> </a:t>
            </a:r>
          </a:p>
        </p:txBody>
      </p:sp>
      <p:sp>
        <p:nvSpPr>
          <p:cNvPr id="5" name="Date Placeholder 4">
            <a:extLst>
              <a:ext uri="{FF2B5EF4-FFF2-40B4-BE49-F238E27FC236}">
                <a16:creationId xmlns:a16="http://schemas.microsoft.com/office/drawing/2014/main" id="{FB068390-B00D-4147-A710-54DC6DC318C1}"/>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3A3943CC-E3E8-4851-A145-3E3E255AFB6E}"/>
              </a:ext>
            </a:extLst>
          </p:cNvPr>
          <p:cNvSpPr>
            <a:spLocks noGrp="1"/>
          </p:cNvSpPr>
          <p:nvPr>
            <p:ph type="ftr" sz="quarter" idx="11"/>
          </p:nvPr>
        </p:nvSpPr>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4B7F8F0C-F596-4F61-8A4D-B01013B4BA4B}"/>
              </a:ext>
            </a:extLst>
          </p:cNvPr>
          <p:cNvSpPr>
            <a:spLocks noGrp="1"/>
          </p:cNvSpPr>
          <p:nvPr>
            <p:ph type="sldNum" sz="quarter" idx="12"/>
          </p:nvPr>
        </p:nvSpPr>
        <p:spPr/>
        <p:txBody>
          <a:bodyPr/>
          <a:lstStyle/>
          <a:p>
            <a:fld id="{7EFAFFEE-F811-4445-839C-F913E1C6B1BA}" type="slidenum">
              <a:rPr lang="en-GB" smtClean="0"/>
              <a:t>16</a:t>
            </a:fld>
            <a:endParaRPr lang="en-GB"/>
          </a:p>
        </p:txBody>
      </p:sp>
    </p:spTree>
    <p:extLst>
      <p:ext uri="{BB962C8B-B14F-4D97-AF65-F5344CB8AC3E}">
        <p14:creationId xmlns:p14="http://schemas.microsoft.com/office/powerpoint/2010/main" val="305809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9AFF3-4E5A-4F38-B2B3-33FE00C06A8D}"/>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A6466711-3109-45E7-962A-DED0D8C5636D}"/>
              </a:ext>
            </a:extLst>
          </p:cNvPr>
          <p:cNvSpPr>
            <a:spLocks noGrp="1"/>
          </p:cNvSpPr>
          <p:nvPr>
            <p:ph type="subTitle" idx="1"/>
          </p:nvPr>
        </p:nvSpPr>
        <p:spPr/>
        <p:txBody>
          <a:bodyPr/>
          <a:lstStyle/>
          <a:p>
            <a:endParaRPr lang="en-GB"/>
          </a:p>
        </p:txBody>
      </p:sp>
      <p:sp>
        <p:nvSpPr>
          <p:cNvPr id="4" name="Date Placeholder 3">
            <a:extLst>
              <a:ext uri="{FF2B5EF4-FFF2-40B4-BE49-F238E27FC236}">
                <a16:creationId xmlns:a16="http://schemas.microsoft.com/office/drawing/2014/main" id="{9DAF2C81-FD35-485F-8525-C653718C9362}"/>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1A521AA7-D683-4539-B72F-D9FA45853C8F}"/>
              </a:ext>
            </a:extLst>
          </p:cNvPr>
          <p:cNvSpPr>
            <a:spLocks noGrp="1"/>
          </p:cNvSpPr>
          <p:nvPr>
            <p:ph type="ftr" sz="quarter" idx="11"/>
          </p:nvPr>
        </p:nvSpPr>
        <p:spPr/>
        <p:txBody>
          <a:bodyPr/>
          <a:lstStyle/>
          <a:p>
            <a:r>
              <a:rPr lang="en-GB" dirty="0"/>
              <a:t>Deep State Globalism / The New World Order</a:t>
            </a:r>
          </a:p>
        </p:txBody>
      </p:sp>
      <p:sp>
        <p:nvSpPr>
          <p:cNvPr id="6" name="Slide Number Placeholder 5">
            <a:extLst>
              <a:ext uri="{FF2B5EF4-FFF2-40B4-BE49-F238E27FC236}">
                <a16:creationId xmlns:a16="http://schemas.microsoft.com/office/drawing/2014/main" id="{F5D6ED28-1A19-4976-8C3C-C9720EB59472}"/>
              </a:ext>
            </a:extLst>
          </p:cNvPr>
          <p:cNvSpPr>
            <a:spLocks noGrp="1"/>
          </p:cNvSpPr>
          <p:nvPr>
            <p:ph type="sldNum" sz="quarter" idx="12"/>
          </p:nvPr>
        </p:nvSpPr>
        <p:spPr/>
        <p:txBody>
          <a:bodyPr/>
          <a:lstStyle/>
          <a:p>
            <a:fld id="{7EFAFFEE-F811-4445-839C-F913E1C6B1BA}" type="slidenum">
              <a:rPr lang="en-GB" smtClean="0"/>
              <a:t>2</a:t>
            </a:fld>
            <a:endParaRPr lang="en-GB"/>
          </a:p>
        </p:txBody>
      </p:sp>
    </p:spTree>
    <p:extLst>
      <p:ext uri="{BB962C8B-B14F-4D97-AF65-F5344CB8AC3E}">
        <p14:creationId xmlns:p14="http://schemas.microsoft.com/office/powerpoint/2010/main" val="35706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F464644-ABB1-459F-9970-7C05EDDFF782}"/>
              </a:ext>
            </a:extLst>
          </p:cNvPr>
          <p:cNvSpPr>
            <a:spLocks noGrp="1"/>
          </p:cNvSpPr>
          <p:nvPr>
            <p:ph type="ctrTitle"/>
          </p:nvPr>
        </p:nvSpPr>
        <p:spPr/>
        <p:txBody>
          <a:bodyPr/>
          <a:lstStyle/>
          <a:p>
            <a:r>
              <a:rPr lang="en-GB"/>
              <a:t>Adrian Price</a:t>
            </a:r>
            <a:endParaRPr lang="en-GB" dirty="0"/>
          </a:p>
        </p:txBody>
      </p:sp>
      <p:sp>
        <p:nvSpPr>
          <p:cNvPr id="8" name="Subtitle 7">
            <a:extLst>
              <a:ext uri="{FF2B5EF4-FFF2-40B4-BE49-F238E27FC236}">
                <a16:creationId xmlns:a16="http://schemas.microsoft.com/office/drawing/2014/main" id="{13C79A89-A783-47EE-B640-0E9E28FE609B}"/>
              </a:ext>
            </a:extLst>
          </p:cNvPr>
          <p:cNvSpPr>
            <a:spLocks noGrp="1"/>
          </p:cNvSpPr>
          <p:nvPr>
            <p:ph type="subTitle" idx="1"/>
          </p:nvPr>
        </p:nvSpPr>
        <p:spPr/>
        <p:txBody>
          <a:bodyPr/>
          <a:lstStyle/>
          <a:p>
            <a:r>
              <a:rPr lang="en-GB"/>
              <a:t>Truth Activist</a:t>
            </a:r>
            <a:endParaRPr lang="en-GB" dirty="0"/>
          </a:p>
        </p:txBody>
      </p:sp>
      <p:sp>
        <p:nvSpPr>
          <p:cNvPr id="4" name="Date Placeholder 3">
            <a:extLst>
              <a:ext uri="{FF2B5EF4-FFF2-40B4-BE49-F238E27FC236}">
                <a16:creationId xmlns:a16="http://schemas.microsoft.com/office/drawing/2014/main" id="{F5E0291C-3165-46C0-912F-8F954996679B}"/>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27470E4D-9103-4386-9727-B1BF7385E7EB}"/>
              </a:ext>
            </a:extLst>
          </p:cNvPr>
          <p:cNvSpPr>
            <a:spLocks noGrp="1"/>
          </p:cNvSpPr>
          <p:nvPr>
            <p:ph type="ftr" sz="quarter" idx="11"/>
          </p:nvPr>
        </p:nvSpPr>
        <p:spPr/>
        <p:txBody>
          <a:bodyPr/>
          <a:lstStyle/>
          <a:p>
            <a:r>
              <a:rPr lang="en-GB" dirty="0"/>
              <a:t>Deep State Globalism / The New World Order</a:t>
            </a:r>
          </a:p>
        </p:txBody>
      </p:sp>
      <p:sp>
        <p:nvSpPr>
          <p:cNvPr id="6" name="Slide Number Placeholder 5">
            <a:extLst>
              <a:ext uri="{FF2B5EF4-FFF2-40B4-BE49-F238E27FC236}">
                <a16:creationId xmlns:a16="http://schemas.microsoft.com/office/drawing/2014/main" id="{A6900008-2987-4045-8D25-1F40F3BEB056}"/>
              </a:ext>
            </a:extLst>
          </p:cNvPr>
          <p:cNvSpPr>
            <a:spLocks noGrp="1"/>
          </p:cNvSpPr>
          <p:nvPr>
            <p:ph type="sldNum" sz="quarter" idx="12"/>
          </p:nvPr>
        </p:nvSpPr>
        <p:spPr/>
        <p:txBody>
          <a:bodyPr/>
          <a:lstStyle/>
          <a:p>
            <a:fld id="{7EFAFFEE-F811-4445-839C-F913E1C6B1BA}" type="slidenum">
              <a:rPr lang="en-GB" smtClean="0"/>
              <a:pPr/>
              <a:t>3</a:t>
            </a:fld>
            <a:endParaRPr lang="en-GB"/>
          </a:p>
        </p:txBody>
      </p:sp>
    </p:spTree>
    <p:extLst>
      <p:ext uri="{BB962C8B-B14F-4D97-AF65-F5344CB8AC3E}">
        <p14:creationId xmlns:p14="http://schemas.microsoft.com/office/powerpoint/2010/main" val="294382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F45A3-2F00-4899-B1B9-3F5C1A86FE60}"/>
              </a:ext>
            </a:extLst>
          </p:cNvPr>
          <p:cNvSpPr>
            <a:spLocks noGrp="1"/>
          </p:cNvSpPr>
          <p:nvPr>
            <p:ph type="title"/>
          </p:nvPr>
        </p:nvSpPr>
        <p:spPr/>
        <p:txBody>
          <a:bodyPr/>
          <a:lstStyle/>
          <a:p>
            <a:r>
              <a:rPr lang="en-GB" dirty="0"/>
              <a:t>Permanent Structured Cooperation</a:t>
            </a:r>
          </a:p>
        </p:txBody>
      </p:sp>
      <p:sp>
        <p:nvSpPr>
          <p:cNvPr id="3" name="Content Placeholder 2">
            <a:extLst>
              <a:ext uri="{FF2B5EF4-FFF2-40B4-BE49-F238E27FC236}">
                <a16:creationId xmlns:a16="http://schemas.microsoft.com/office/drawing/2014/main" id="{56638A34-F13B-4388-B213-6B9042B747A7}"/>
              </a:ext>
            </a:extLst>
          </p:cNvPr>
          <p:cNvSpPr>
            <a:spLocks noGrp="1"/>
          </p:cNvSpPr>
          <p:nvPr>
            <p:ph idx="1"/>
          </p:nvPr>
        </p:nvSpPr>
        <p:spPr/>
        <p:txBody>
          <a:bodyPr>
            <a:normAutofit lnSpcReduction="10000"/>
          </a:bodyPr>
          <a:lstStyle/>
          <a:p>
            <a:r>
              <a:rPr lang="en-GB" dirty="0"/>
              <a:t>13</a:t>
            </a:r>
            <a:r>
              <a:rPr lang="en-GB" baseline="30000" dirty="0"/>
              <a:t>th</a:t>
            </a:r>
            <a:r>
              <a:rPr lang="en-GB" dirty="0"/>
              <a:t> November 2017 23 EU member states sign up to PESCO</a:t>
            </a:r>
          </a:p>
          <a:p>
            <a:r>
              <a:rPr lang="en-GB" dirty="0"/>
              <a:t>EU Army / Airforce / Navy</a:t>
            </a:r>
          </a:p>
          <a:p>
            <a:r>
              <a:rPr lang="en-GB" dirty="0"/>
              <a:t>Self-amending Lisbon Treaty in action</a:t>
            </a:r>
          </a:p>
          <a:p>
            <a:r>
              <a:rPr lang="en-GB" dirty="0"/>
              <a:t>Centralised capital &amp; operational budgets</a:t>
            </a:r>
          </a:p>
          <a:p>
            <a:r>
              <a:rPr lang="en-GB" dirty="0"/>
              <a:t>New defence procurement rules &amp; procedures</a:t>
            </a:r>
          </a:p>
          <a:p>
            <a:r>
              <a:rPr lang="en-GB" dirty="0"/>
              <a:t>Defence industry impact</a:t>
            </a:r>
          </a:p>
          <a:p>
            <a:r>
              <a:rPr lang="en-GB" dirty="0"/>
              <a:t>Needs Treasury to administer</a:t>
            </a:r>
          </a:p>
          <a:p>
            <a:r>
              <a:rPr lang="en-GB" dirty="0"/>
              <a:t>Joint Command &amp; Control centres already built, 24 hrs to activate</a:t>
            </a:r>
          </a:p>
          <a:p>
            <a:r>
              <a:rPr lang="en-GB" dirty="0"/>
              <a:t>No national sovereignty without military independence</a:t>
            </a:r>
          </a:p>
        </p:txBody>
      </p:sp>
      <p:sp>
        <p:nvSpPr>
          <p:cNvPr id="4" name="Date Placeholder 3">
            <a:extLst>
              <a:ext uri="{FF2B5EF4-FFF2-40B4-BE49-F238E27FC236}">
                <a16:creationId xmlns:a16="http://schemas.microsoft.com/office/drawing/2014/main" id="{8CD04B1A-F2C2-4408-9CE9-4775D6C57147}"/>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013091C0-CCF9-4FAF-B121-A7FA5B664E54}"/>
              </a:ext>
            </a:extLst>
          </p:cNvPr>
          <p:cNvSpPr>
            <a:spLocks noGrp="1"/>
          </p:cNvSpPr>
          <p:nvPr>
            <p:ph type="ftr" sz="quarter" idx="11"/>
          </p:nvPr>
        </p:nvSpPr>
        <p:spPr/>
        <p:txBody>
          <a:bodyPr/>
          <a:lstStyle/>
          <a:p>
            <a:r>
              <a:rPr lang="en-GB" dirty="0"/>
              <a:t>Deep State Globalism / The New World Order</a:t>
            </a:r>
          </a:p>
        </p:txBody>
      </p:sp>
      <p:sp>
        <p:nvSpPr>
          <p:cNvPr id="6" name="Slide Number Placeholder 5">
            <a:extLst>
              <a:ext uri="{FF2B5EF4-FFF2-40B4-BE49-F238E27FC236}">
                <a16:creationId xmlns:a16="http://schemas.microsoft.com/office/drawing/2014/main" id="{A30671BF-2553-4629-BCE5-1515B153A06D}"/>
              </a:ext>
            </a:extLst>
          </p:cNvPr>
          <p:cNvSpPr>
            <a:spLocks noGrp="1"/>
          </p:cNvSpPr>
          <p:nvPr>
            <p:ph type="sldNum" sz="quarter" idx="12"/>
          </p:nvPr>
        </p:nvSpPr>
        <p:spPr/>
        <p:txBody>
          <a:bodyPr/>
          <a:lstStyle/>
          <a:p>
            <a:fld id="{7EFAFFEE-F811-4445-839C-F913E1C6B1BA}" type="slidenum">
              <a:rPr lang="en-GB" smtClean="0"/>
              <a:t>4</a:t>
            </a:fld>
            <a:endParaRPr lang="en-GB"/>
          </a:p>
        </p:txBody>
      </p:sp>
    </p:spTree>
    <p:extLst>
      <p:ext uri="{BB962C8B-B14F-4D97-AF65-F5344CB8AC3E}">
        <p14:creationId xmlns:p14="http://schemas.microsoft.com/office/powerpoint/2010/main" val="366960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870F5-B50C-4F64-B236-1FDE6D0BCB57}"/>
              </a:ext>
            </a:extLst>
          </p:cNvPr>
          <p:cNvSpPr>
            <a:spLocks noGrp="1"/>
          </p:cNvSpPr>
          <p:nvPr>
            <p:ph type="title"/>
          </p:nvPr>
        </p:nvSpPr>
        <p:spPr/>
        <p:txBody>
          <a:bodyPr/>
          <a:lstStyle/>
          <a:p>
            <a:r>
              <a:rPr lang="en-GB" dirty="0"/>
              <a:t>Corporatist Globalism (the New World Order)</a:t>
            </a:r>
          </a:p>
        </p:txBody>
      </p:sp>
      <p:sp>
        <p:nvSpPr>
          <p:cNvPr id="3" name="Content Placeholder 2">
            <a:extLst>
              <a:ext uri="{FF2B5EF4-FFF2-40B4-BE49-F238E27FC236}">
                <a16:creationId xmlns:a16="http://schemas.microsoft.com/office/drawing/2014/main" id="{8CB83A2A-1876-411B-ABC8-F3A59BCB14D8}"/>
              </a:ext>
            </a:extLst>
          </p:cNvPr>
          <p:cNvSpPr>
            <a:spLocks noGrp="1"/>
          </p:cNvSpPr>
          <p:nvPr>
            <p:ph sz="half" idx="1"/>
          </p:nvPr>
        </p:nvSpPr>
        <p:spPr/>
        <p:txBody>
          <a:bodyPr>
            <a:normAutofit/>
          </a:bodyPr>
          <a:lstStyle/>
          <a:p>
            <a:r>
              <a:rPr lang="en-GB" dirty="0"/>
              <a:t>Global Banks, Transnational Corporations, ‘MMIIC’</a:t>
            </a:r>
          </a:p>
          <a:p>
            <a:r>
              <a:rPr lang="en-GB" dirty="0"/>
              <a:t>One World Government</a:t>
            </a:r>
          </a:p>
          <a:p>
            <a:r>
              <a:rPr lang="en-GB" dirty="0"/>
              <a:t>Centralised military</a:t>
            </a:r>
          </a:p>
          <a:p>
            <a:r>
              <a:rPr lang="en-GB" dirty="0"/>
              <a:t>Dissolution of nation states</a:t>
            </a:r>
          </a:p>
          <a:p>
            <a:r>
              <a:rPr lang="en-GB" dirty="0"/>
              <a:t>Mass immigration</a:t>
            </a:r>
          </a:p>
          <a:p>
            <a:r>
              <a:rPr lang="en-GB" dirty="0"/>
              <a:t>Privatisation of state functions</a:t>
            </a:r>
          </a:p>
          <a:p>
            <a:r>
              <a:rPr lang="en-GB" dirty="0"/>
              <a:t>Destruction of middle classes</a:t>
            </a:r>
          </a:p>
          <a:p>
            <a:endParaRPr lang="en-GB" dirty="0"/>
          </a:p>
        </p:txBody>
      </p:sp>
      <p:sp>
        <p:nvSpPr>
          <p:cNvPr id="7" name="Content Placeholder 6">
            <a:extLst>
              <a:ext uri="{FF2B5EF4-FFF2-40B4-BE49-F238E27FC236}">
                <a16:creationId xmlns:a16="http://schemas.microsoft.com/office/drawing/2014/main" id="{F52B7F9A-4FBF-4448-9594-3B3FE1A2E840}"/>
              </a:ext>
            </a:extLst>
          </p:cNvPr>
          <p:cNvSpPr>
            <a:spLocks noGrp="1"/>
          </p:cNvSpPr>
          <p:nvPr>
            <p:ph sz="half" idx="2"/>
          </p:nvPr>
        </p:nvSpPr>
        <p:spPr/>
        <p:txBody>
          <a:bodyPr>
            <a:normAutofit/>
          </a:bodyPr>
          <a:lstStyle/>
          <a:p>
            <a:r>
              <a:rPr lang="en-GB" dirty="0"/>
              <a:t>Free trade agreements</a:t>
            </a:r>
          </a:p>
          <a:p>
            <a:pPr lvl="1"/>
            <a:r>
              <a:rPr lang="en-GB" dirty="0"/>
              <a:t>NAFTA, TTIP, TPP, TISA, CETA, …</a:t>
            </a:r>
          </a:p>
          <a:p>
            <a:pPr lvl="1"/>
            <a:r>
              <a:rPr lang="en-GB" dirty="0"/>
              <a:t>Negotiated in secret</a:t>
            </a:r>
          </a:p>
          <a:p>
            <a:pPr lvl="1"/>
            <a:r>
              <a:rPr lang="en-GB" dirty="0"/>
              <a:t>Trade &amp; profit paramount</a:t>
            </a:r>
          </a:p>
          <a:p>
            <a:pPr lvl="1"/>
            <a:r>
              <a:rPr lang="en-GB" dirty="0"/>
              <a:t>Deregulation</a:t>
            </a:r>
          </a:p>
          <a:p>
            <a:pPr lvl="1"/>
            <a:r>
              <a:rPr lang="en-GB" dirty="0"/>
              <a:t>Corporate illegality protected</a:t>
            </a:r>
          </a:p>
          <a:p>
            <a:pPr lvl="1"/>
            <a:r>
              <a:rPr lang="en-GB" dirty="0"/>
              <a:t>ISDS</a:t>
            </a:r>
          </a:p>
          <a:p>
            <a:pPr lvl="1"/>
            <a:r>
              <a:rPr lang="en-GB" dirty="0"/>
              <a:t>Secret supra-national tribunals</a:t>
            </a:r>
          </a:p>
          <a:p>
            <a:pPr lvl="1"/>
            <a:r>
              <a:rPr lang="en-GB" dirty="0"/>
              <a:t>Secret fines on governments</a:t>
            </a:r>
          </a:p>
          <a:p>
            <a:pPr lvl="1"/>
            <a:r>
              <a:rPr lang="en-GB" dirty="0"/>
              <a:t>Standstill &amp; ratchet clauses</a:t>
            </a:r>
          </a:p>
          <a:p>
            <a:pPr lvl="1"/>
            <a:endParaRPr lang="en-GB" dirty="0"/>
          </a:p>
        </p:txBody>
      </p:sp>
      <p:sp>
        <p:nvSpPr>
          <p:cNvPr id="4" name="Date Placeholder 3">
            <a:extLst>
              <a:ext uri="{FF2B5EF4-FFF2-40B4-BE49-F238E27FC236}">
                <a16:creationId xmlns:a16="http://schemas.microsoft.com/office/drawing/2014/main" id="{4E5B8FC2-E07C-469D-90B4-FBCA07F277A2}"/>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30BD7DD3-6363-430E-A48B-A2EA1370D064}"/>
              </a:ext>
            </a:extLst>
          </p:cNvPr>
          <p:cNvSpPr>
            <a:spLocks noGrp="1"/>
          </p:cNvSpPr>
          <p:nvPr>
            <p:ph type="ftr" sz="quarter" idx="11"/>
          </p:nvPr>
        </p:nvSpPr>
        <p:spPr/>
        <p:txBody>
          <a:bodyPr/>
          <a:lstStyle/>
          <a:p>
            <a:r>
              <a:rPr lang="en-GB" dirty="0"/>
              <a:t>Deep State Globalism / The New World Order</a:t>
            </a:r>
          </a:p>
        </p:txBody>
      </p:sp>
      <p:sp>
        <p:nvSpPr>
          <p:cNvPr id="6" name="Slide Number Placeholder 5">
            <a:extLst>
              <a:ext uri="{FF2B5EF4-FFF2-40B4-BE49-F238E27FC236}">
                <a16:creationId xmlns:a16="http://schemas.microsoft.com/office/drawing/2014/main" id="{0BC6A263-0E4A-4B44-A156-45A99463EC4B}"/>
              </a:ext>
            </a:extLst>
          </p:cNvPr>
          <p:cNvSpPr>
            <a:spLocks noGrp="1"/>
          </p:cNvSpPr>
          <p:nvPr>
            <p:ph type="sldNum" sz="quarter" idx="12"/>
          </p:nvPr>
        </p:nvSpPr>
        <p:spPr/>
        <p:txBody>
          <a:bodyPr/>
          <a:lstStyle/>
          <a:p>
            <a:fld id="{7EFAFFEE-F811-4445-839C-F913E1C6B1BA}" type="slidenum">
              <a:rPr lang="en-GB" smtClean="0"/>
              <a:t>5</a:t>
            </a:fld>
            <a:endParaRPr lang="en-GB"/>
          </a:p>
        </p:txBody>
      </p:sp>
    </p:spTree>
    <p:extLst>
      <p:ext uri="{BB962C8B-B14F-4D97-AF65-F5344CB8AC3E}">
        <p14:creationId xmlns:p14="http://schemas.microsoft.com/office/powerpoint/2010/main" val="3646467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F6A95-6D0A-402D-BFE6-223BEDED7BF9}"/>
              </a:ext>
            </a:extLst>
          </p:cNvPr>
          <p:cNvSpPr>
            <a:spLocks noGrp="1"/>
          </p:cNvSpPr>
          <p:nvPr>
            <p:ph type="title"/>
          </p:nvPr>
        </p:nvSpPr>
        <p:spPr/>
        <p:txBody>
          <a:bodyPr/>
          <a:lstStyle/>
          <a:p>
            <a:r>
              <a:rPr lang="en-GB" dirty="0"/>
              <a:t>Global Banking</a:t>
            </a:r>
          </a:p>
        </p:txBody>
      </p:sp>
      <p:sp>
        <p:nvSpPr>
          <p:cNvPr id="8" name="Content Placeholder 7">
            <a:extLst>
              <a:ext uri="{FF2B5EF4-FFF2-40B4-BE49-F238E27FC236}">
                <a16:creationId xmlns:a16="http://schemas.microsoft.com/office/drawing/2014/main" id="{B5043979-A739-441A-9298-8F34B722F941}"/>
              </a:ext>
            </a:extLst>
          </p:cNvPr>
          <p:cNvSpPr>
            <a:spLocks noGrp="1"/>
          </p:cNvSpPr>
          <p:nvPr>
            <p:ph idx="1"/>
          </p:nvPr>
        </p:nvSpPr>
        <p:spPr/>
        <p:txBody>
          <a:bodyPr>
            <a:normAutofit lnSpcReduction="10000"/>
          </a:bodyPr>
          <a:lstStyle/>
          <a:p>
            <a:r>
              <a:rPr lang="en-GB" dirty="0"/>
              <a:t>Fractional Reserve Banking</a:t>
            </a:r>
          </a:p>
          <a:p>
            <a:r>
              <a:rPr lang="en-GB" dirty="0"/>
              <a:t>Debt-based monetary system</a:t>
            </a:r>
          </a:p>
          <a:p>
            <a:r>
              <a:rPr lang="en-GB" dirty="0"/>
              <a:t>Planned abolition of cash</a:t>
            </a:r>
          </a:p>
          <a:p>
            <a:r>
              <a:rPr lang="en-GB" dirty="0"/>
              <a:t>The Bank for International Settlements</a:t>
            </a:r>
          </a:p>
          <a:p>
            <a:r>
              <a:rPr lang="en-GB" dirty="0"/>
              <a:t>The World Bank &amp; the International Monetary Fund</a:t>
            </a:r>
          </a:p>
          <a:p>
            <a:r>
              <a:rPr lang="en-GB" dirty="0"/>
              <a:t>Criminality of big banks, whistle-blowers ‘suicided’</a:t>
            </a:r>
          </a:p>
          <a:p>
            <a:r>
              <a:rPr lang="en-GB" dirty="0"/>
              <a:t>‘Revolving doors’ between banks, regulators and government</a:t>
            </a:r>
          </a:p>
          <a:p>
            <a:r>
              <a:rPr lang="en-GB" dirty="0"/>
              <a:t>‘Bail-in’ provision in EU and elsewhere</a:t>
            </a:r>
          </a:p>
          <a:p>
            <a:r>
              <a:rPr lang="en-GB" dirty="0"/>
              <a:t>Impending US, EU &amp; UK bank crises and global financial crisis Mk II</a:t>
            </a:r>
          </a:p>
          <a:p>
            <a:endParaRPr lang="en-GB" dirty="0"/>
          </a:p>
        </p:txBody>
      </p:sp>
      <p:sp>
        <p:nvSpPr>
          <p:cNvPr id="5" name="Date Placeholder 4">
            <a:extLst>
              <a:ext uri="{FF2B5EF4-FFF2-40B4-BE49-F238E27FC236}">
                <a16:creationId xmlns:a16="http://schemas.microsoft.com/office/drawing/2014/main" id="{4AC28185-7E26-4399-B4B1-63C2844578F2}"/>
              </a:ext>
            </a:extLst>
          </p:cNvPr>
          <p:cNvSpPr>
            <a:spLocks noGrp="1"/>
          </p:cNvSpPr>
          <p:nvPr>
            <p:ph type="dt" sz="half" idx="10"/>
          </p:nvPr>
        </p:nvSpPr>
        <p:spPr>
          <a:xfrm>
            <a:off x="838200" y="6356350"/>
            <a:ext cx="2743200" cy="365125"/>
          </a:xfrm>
        </p:spPr>
        <p:txBody>
          <a:bodyPr/>
          <a:lstStyle/>
          <a:p>
            <a:endParaRPr lang="en-GB" dirty="0"/>
          </a:p>
        </p:txBody>
      </p:sp>
      <p:sp>
        <p:nvSpPr>
          <p:cNvPr id="6" name="Footer Placeholder 5">
            <a:extLst>
              <a:ext uri="{FF2B5EF4-FFF2-40B4-BE49-F238E27FC236}">
                <a16:creationId xmlns:a16="http://schemas.microsoft.com/office/drawing/2014/main" id="{4DB678EF-1C7B-4468-83C4-B4135FADAFA0}"/>
              </a:ext>
            </a:extLst>
          </p:cNvPr>
          <p:cNvSpPr>
            <a:spLocks noGrp="1"/>
          </p:cNvSpPr>
          <p:nvPr>
            <p:ph type="ftr" sz="quarter" idx="11"/>
          </p:nvPr>
        </p:nvSpPr>
        <p:spPr>
          <a:xfrm>
            <a:off x="4038600" y="6356350"/>
            <a:ext cx="4114800" cy="365125"/>
          </a:xfrm>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122849DE-6258-4C46-B567-B44CC2A35B52}"/>
              </a:ext>
            </a:extLst>
          </p:cNvPr>
          <p:cNvSpPr>
            <a:spLocks noGrp="1"/>
          </p:cNvSpPr>
          <p:nvPr>
            <p:ph type="sldNum" sz="quarter" idx="12"/>
          </p:nvPr>
        </p:nvSpPr>
        <p:spPr>
          <a:xfrm>
            <a:off x="8610600" y="6356350"/>
            <a:ext cx="2743200" cy="365125"/>
          </a:xfrm>
        </p:spPr>
        <p:txBody>
          <a:bodyPr/>
          <a:lstStyle/>
          <a:p>
            <a:fld id="{7EFAFFEE-F811-4445-839C-F913E1C6B1BA}" type="slidenum">
              <a:rPr lang="en-GB" smtClean="0"/>
              <a:t>6</a:t>
            </a:fld>
            <a:endParaRPr lang="en-GB"/>
          </a:p>
        </p:txBody>
      </p:sp>
    </p:spTree>
    <p:extLst>
      <p:ext uri="{BB962C8B-B14F-4D97-AF65-F5344CB8AC3E}">
        <p14:creationId xmlns:p14="http://schemas.microsoft.com/office/powerpoint/2010/main" val="1657506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1108-C0DE-4889-AF19-DDE6A776BE56}"/>
              </a:ext>
            </a:extLst>
          </p:cNvPr>
          <p:cNvSpPr>
            <a:spLocks noGrp="1"/>
          </p:cNvSpPr>
          <p:nvPr>
            <p:ph type="title"/>
          </p:nvPr>
        </p:nvSpPr>
        <p:spPr/>
        <p:txBody>
          <a:bodyPr/>
          <a:lstStyle/>
          <a:p>
            <a:r>
              <a:rPr lang="en-GB" dirty="0"/>
              <a:t>Communitarianism</a:t>
            </a:r>
          </a:p>
        </p:txBody>
      </p:sp>
      <p:sp>
        <p:nvSpPr>
          <p:cNvPr id="8" name="Content Placeholder 7">
            <a:extLst>
              <a:ext uri="{FF2B5EF4-FFF2-40B4-BE49-F238E27FC236}">
                <a16:creationId xmlns:a16="http://schemas.microsoft.com/office/drawing/2014/main" id="{B83DCBB6-B6DE-49E6-8E71-E77EC9977435}"/>
              </a:ext>
            </a:extLst>
          </p:cNvPr>
          <p:cNvSpPr>
            <a:spLocks noGrp="1"/>
          </p:cNvSpPr>
          <p:nvPr>
            <p:ph sz="half" idx="1"/>
          </p:nvPr>
        </p:nvSpPr>
        <p:spPr>
          <a:xfrm>
            <a:off x="838200" y="1825625"/>
            <a:ext cx="5181600" cy="4351338"/>
          </a:xfrm>
        </p:spPr>
        <p:txBody>
          <a:bodyPr>
            <a:normAutofit/>
          </a:bodyPr>
          <a:lstStyle/>
          <a:p>
            <a:r>
              <a:rPr lang="en-GB" dirty="0"/>
              <a:t>Capitalism for the corporations</a:t>
            </a:r>
          </a:p>
          <a:p>
            <a:r>
              <a:rPr lang="en-GB" dirty="0"/>
              <a:t>Communism for the masses</a:t>
            </a:r>
          </a:p>
          <a:p>
            <a:r>
              <a:rPr lang="en-GB" dirty="0"/>
              <a:t>Privatised state functions</a:t>
            </a:r>
          </a:p>
          <a:p>
            <a:r>
              <a:rPr lang="en-GB" dirty="0"/>
              <a:t>‘Participatory’ democracy</a:t>
            </a:r>
          </a:p>
          <a:p>
            <a:r>
              <a:rPr lang="en-GB" dirty="0"/>
              <a:t>‘Change Agents’ and ‘Thought Leaders’</a:t>
            </a:r>
          </a:p>
          <a:p>
            <a:r>
              <a:rPr lang="en-GB" dirty="0"/>
              <a:t>‘Separation of powers’ principle systematically eroded</a:t>
            </a:r>
          </a:p>
          <a:p>
            <a:endParaRPr lang="en-GB" dirty="0"/>
          </a:p>
        </p:txBody>
      </p:sp>
      <p:sp>
        <p:nvSpPr>
          <p:cNvPr id="9" name="Content Placeholder 8">
            <a:extLst>
              <a:ext uri="{FF2B5EF4-FFF2-40B4-BE49-F238E27FC236}">
                <a16:creationId xmlns:a16="http://schemas.microsoft.com/office/drawing/2014/main" id="{050B451A-06D0-432E-B464-83C387364439}"/>
              </a:ext>
            </a:extLst>
          </p:cNvPr>
          <p:cNvSpPr>
            <a:spLocks noGrp="1"/>
          </p:cNvSpPr>
          <p:nvPr>
            <p:ph sz="half" idx="2"/>
          </p:nvPr>
        </p:nvSpPr>
        <p:spPr/>
        <p:txBody>
          <a:bodyPr>
            <a:normAutofit/>
          </a:bodyPr>
          <a:lstStyle/>
          <a:p>
            <a:r>
              <a:rPr lang="en-GB" dirty="0"/>
              <a:t>Cultural Marxism</a:t>
            </a:r>
          </a:p>
          <a:p>
            <a:r>
              <a:rPr lang="en-GB" dirty="0"/>
              <a:t>Destruction of middle classes</a:t>
            </a:r>
          </a:p>
          <a:p>
            <a:r>
              <a:rPr lang="en-GB" dirty="0"/>
              <a:t>Community, not individual rights</a:t>
            </a:r>
          </a:p>
          <a:p>
            <a:r>
              <a:rPr lang="en-GB" dirty="0"/>
              <a:t>State owns children, family undermined</a:t>
            </a:r>
          </a:p>
          <a:p>
            <a:r>
              <a:rPr lang="en-GB" dirty="0"/>
              <a:t>Emerging totalitarian dictatorship</a:t>
            </a:r>
          </a:p>
          <a:p>
            <a:endParaRPr lang="en-GB" dirty="0"/>
          </a:p>
        </p:txBody>
      </p:sp>
      <p:sp>
        <p:nvSpPr>
          <p:cNvPr id="5" name="Date Placeholder 4">
            <a:extLst>
              <a:ext uri="{FF2B5EF4-FFF2-40B4-BE49-F238E27FC236}">
                <a16:creationId xmlns:a16="http://schemas.microsoft.com/office/drawing/2014/main" id="{6EAD6BF1-A46D-405C-AC9C-C457005BD098}"/>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4269CB17-CDF8-4393-A2AF-31551F693C19}"/>
              </a:ext>
            </a:extLst>
          </p:cNvPr>
          <p:cNvSpPr>
            <a:spLocks noGrp="1"/>
          </p:cNvSpPr>
          <p:nvPr>
            <p:ph type="ftr" sz="quarter" idx="11"/>
          </p:nvPr>
        </p:nvSpPr>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4E4D8A90-78B6-4A2D-857C-C1B7CD58A744}"/>
              </a:ext>
            </a:extLst>
          </p:cNvPr>
          <p:cNvSpPr>
            <a:spLocks noGrp="1"/>
          </p:cNvSpPr>
          <p:nvPr>
            <p:ph type="sldNum" sz="quarter" idx="12"/>
          </p:nvPr>
        </p:nvSpPr>
        <p:spPr/>
        <p:txBody>
          <a:bodyPr/>
          <a:lstStyle/>
          <a:p>
            <a:fld id="{7EFAFFEE-F811-4445-839C-F913E1C6B1BA}" type="slidenum">
              <a:rPr lang="en-GB" smtClean="0"/>
              <a:t>7</a:t>
            </a:fld>
            <a:endParaRPr lang="en-GB"/>
          </a:p>
        </p:txBody>
      </p:sp>
    </p:spTree>
    <p:extLst>
      <p:ext uri="{BB962C8B-B14F-4D97-AF65-F5344CB8AC3E}">
        <p14:creationId xmlns:p14="http://schemas.microsoft.com/office/powerpoint/2010/main" val="1368057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CEEB9-FC34-4FE3-8917-EEAC6D9D407C}"/>
              </a:ext>
            </a:extLst>
          </p:cNvPr>
          <p:cNvSpPr>
            <a:spLocks noGrp="1"/>
          </p:cNvSpPr>
          <p:nvPr>
            <p:ph type="title"/>
          </p:nvPr>
        </p:nvSpPr>
        <p:spPr/>
        <p:txBody>
          <a:bodyPr/>
          <a:lstStyle/>
          <a:p>
            <a:r>
              <a:rPr lang="en-GB" dirty="0"/>
              <a:t>UN Agenda 21/30</a:t>
            </a:r>
          </a:p>
        </p:txBody>
      </p:sp>
      <p:sp>
        <p:nvSpPr>
          <p:cNvPr id="8" name="Content Placeholder 7">
            <a:extLst>
              <a:ext uri="{FF2B5EF4-FFF2-40B4-BE49-F238E27FC236}">
                <a16:creationId xmlns:a16="http://schemas.microsoft.com/office/drawing/2014/main" id="{399D2F71-5C40-48B4-B6AA-27112F27AB1E}"/>
              </a:ext>
            </a:extLst>
          </p:cNvPr>
          <p:cNvSpPr>
            <a:spLocks noGrp="1"/>
          </p:cNvSpPr>
          <p:nvPr>
            <p:ph sz="half" idx="1"/>
          </p:nvPr>
        </p:nvSpPr>
        <p:spPr/>
        <p:txBody>
          <a:bodyPr>
            <a:normAutofit/>
          </a:bodyPr>
          <a:lstStyle/>
          <a:p>
            <a:r>
              <a:rPr lang="en-GB" dirty="0"/>
              <a:t>From Rio Earth Summit 1992</a:t>
            </a:r>
          </a:p>
          <a:p>
            <a:r>
              <a:rPr lang="en-GB" dirty="0"/>
              <a:t>Sustainable development</a:t>
            </a:r>
          </a:p>
          <a:p>
            <a:r>
              <a:rPr lang="en-GB" dirty="0"/>
              <a:t>Total control of all resources</a:t>
            </a:r>
          </a:p>
          <a:p>
            <a:r>
              <a:rPr lang="en-GB" dirty="0"/>
              <a:t>Wealth redistribution</a:t>
            </a:r>
          </a:p>
          <a:p>
            <a:r>
              <a:rPr lang="en-GB" dirty="0"/>
              <a:t>Wildlands Project</a:t>
            </a:r>
          </a:p>
          <a:p>
            <a:r>
              <a:rPr lang="en-GB" dirty="0"/>
              <a:t>Travel restrictions</a:t>
            </a:r>
          </a:p>
          <a:p>
            <a:r>
              <a:rPr lang="en-GB" dirty="0"/>
              <a:t>Human depopulation agenda</a:t>
            </a:r>
          </a:p>
          <a:p>
            <a:r>
              <a:rPr lang="en-GB" dirty="0"/>
              <a:t>Human settlement zones</a:t>
            </a:r>
          </a:p>
          <a:p>
            <a:endParaRPr lang="en-GB" dirty="0"/>
          </a:p>
        </p:txBody>
      </p:sp>
      <p:sp>
        <p:nvSpPr>
          <p:cNvPr id="9" name="Content Placeholder 8">
            <a:extLst>
              <a:ext uri="{FF2B5EF4-FFF2-40B4-BE49-F238E27FC236}">
                <a16:creationId xmlns:a16="http://schemas.microsoft.com/office/drawing/2014/main" id="{DA8142C9-9FAC-405B-B958-729B0E558BCD}"/>
              </a:ext>
            </a:extLst>
          </p:cNvPr>
          <p:cNvSpPr>
            <a:spLocks noGrp="1"/>
          </p:cNvSpPr>
          <p:nvPr>
            <p:ph sz="half" idx="2"/>
          </p:nvPr>
        </p:nvSpPr>
        <p:spPr/>
        <p:txBody>
          <a:bodyPr>
            <a:normAutofit/>
          </a:bodyPr>
          <a:lstStyle/>
          <a:p>
            <a:r>
              <a:rPr lang="en-GB" dirty="0"/>
              <a:t>High density urban housing</a:t>
            </a:r>
          </a:p>
          <a:p>
            <a:r>
              <a:rPr lang="en-GB" dirty="0"/>
              <a:t>‘Smart’ everything</a:t>
            </a:r>
          </a:p>
          <a:p>
            <a:r>
              <a:rPr lang="en-GB" dirty="0"/>
              <a:t>No private transport</a:t>
            </a:r>
          </a:p>
          <a:p>
            <a:r>
              <a:rPr lang="en-GB" dirty="0"/>
              <a:t>Communal land ownership</a:t>
            </a:r>
          </a:p>
          <a:p>
            <a:r>
              <a:rPr lang="en-GB" dirty="0"/>
              <a:t>Educational dumbing-down</a:t>
            </a:r>
          </a:p>
          <a:p>
            <a:r>
              <a:rPr lang="en-GB" dirty="0"/>
              <a:t>Codex Alimentarius</a:t>
            </a:r>
          </a:p>
          <a:p>
            <a:r>
              <a:rPr lang="en-GB" dirty="0"/>
              <a:t>Locally coordinated by </a:t>
            </a:r>
            <a:r>
              <a:rPr lang="en-GB" dirty="0">
                <a:hlinkClick r:id="rId3"/>
              </a:rPr>
              <a:t>ICLEI</a:t>
            </a:r>
            <a:endParaRPr lang="en-GB" dirty="0"/>
          </a:p>
          <a:p>
            <a:endParaRPr lang="en-GB" dirty="0"/>
          </a:p>
        </p:txBody>
      </p:sp>
      <p:sp>
        <p:nvSpPr>
          <p:cNvPr id="5" name="Date Placeholder 4">
            <a:extLst>
              <a:ext uri="{FF2B5EF4-FFF2-40B4-BE49-F238E27FC236}">
                <a16:creationId xmlns:a16="http://schemas.microsoft.com/office/drawing/2014/main" id="{A1839406-ED59-4ABD-BA6C-EC18F7A47E5D}"/>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F045A53D-E732-4A68-9134-06A4D3FE196F}"/>
              </a:ext>
            </a:extLst>
          </p:cNvPr>
          <p:cNvSpPr>
            <a:spLocks noGrp="1"/>
          </p:cNvSpPr>
          <p:nvPr>
            <p:ph type="ftr" sz="quarter" idx="11"/>
          </p:nvPr>
        </p:nvSpPr>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78D8B7C8-52D1-4B03-AD8A-88CA82F87AA0}"/>
              </a:ext>
            </a:extLst>
          </p:cNvPr>
          <p:cNvSpPr>
            <a:spLocks noGrp="1"/>
          </p:cNvSpPr>
          <p:nvPr>
            <p:ph type="sldNum" sz="quarter" idx="12"/>
          </p:nvPr>
        </p:nvSpPr>
        <p:spPr/>
        <p:txBody>
          <a:bodyPr/>
          <a:lstStyle/>
          <a:p>
            <a:fld id="{7EFAFFEE-F811-4445-839C-F913E1C6B1BA}" type="slidenum">
              <a:rPr lang="en-GB" smtClean="0"/>
              <a:t>8</a:t>
            </a:fld>
            <a:endParaRPr lang="en-GB"/>
          </a:p>
        </p:txBody>
      </p:sp>
    </p:spTree>
    <p:extLst>
      <p:ext uri="{BB962C8B-B14F-4D97-AF65-F5344CB8AC3E}">
        <p14:creationId xmlns:p14="http://schemas.microsoft.com/office/powerpoint/2010/main" val="2721595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82CFA-CB01-4E02-9F79-EDD4F79685DF}"/>
              </a:ext>
            </a:extLst>
          </p:cNvPr>
          <p:cNvSpPr>
            <a:spLocks noGrp="1"/>
          </p:cNvSpPr>
          <p:nvPr>
            <p:ph type="title"/>
          </p:nvPr>
        </p:nvSpPr>
        <p:spPr/>
        <p:txBody>
          <a:bodyPr/>
          <a:lstStyle/>
          <a:p>
            <a:r>
              <a:rPr lang="en-GB" dirty="0"/>
              <a:t>Think Tanks, Pseudo-Charities &amp; Secret Societies</a:t>
            </a:r>
          </a:p>
        </p:txBody>
      </p:sp>
      <p:sp>
        <p:nvSpPr>
          <p:cNvPr id="3" name="Content Placeholder 2">
            <a:extLst>
              <a:ext uri="{FF2B5EF4-FFF2-40B4-BE49-F238E27FC236}">
                <a16:creationId xmlns:a16="http://schemas.microsoft.com/office/drawing/2014/main" id="{2E65F986-C27B-426D-BB0B-D17FB77855FE}"/>
              </a:ext>
            </a:extLst>
          </p:cNvPr>
          <p:cNvSpPr>
            <a:spLocks noGrp="1"/>
          </p:cNvSpPr>
          <p:nvPr>
            <p:ph sz="half" idx="1"/>
          </p:nvPr>
        </p:nvSpPr>
        <p:spPr/>
        <p:txBody>
          <a:bodyPr>
            <a:normAutofit/>
          </a:bodyPr>
          <a:lstStyle/>
          <a:p>
            <a:r>
              <a:rPr lang="en-GB" dirty="0"/>
              <a:t>The ‘Committee of 300’</a:t>
            </a:r>
          </a:p>
          <a:p>
            <a:r>
              <a:rPr lang="en-GB" dirty="0"/>
              <a:t>The Bilderberg Group</a:t>
            </a:r>
          </a:p>
          <a:p>
            <a:r>
              <a:rPr lang="en-GB" dirty="0"/>
              <a:t>The RIIA (Chatham House)</a:t>
            </a:r>
          </a:p>
          <a:p>
            <a:r>
              <a:rPr lang="en-GB" dirty="0"/>
              <a:t>The Council on Foreign Relations</a:t>
            </a:r>
          </a:p>
          <a:p>
            <a:r>
              <a:rPr lang="en-GB" dirty="0"/>
              <a:t>The Trilateral Commission</a:t>
            </a:r>
          </a:p>
          <a:p>
            <a:r>
              <a:rPr lang="en-GB" dirty="0"/>
              <a:t>The Club of Rome</a:t>
            </a:r>
          </a:p>
          <a:p>
            <a:r>
              <a:rPr lang="en-GB" dirty="0"/>
              <a:t>The Skull and Bones Society</a:t>
            </a:r>
          </a:p>
          <a:p>
            <a:endParaRPr lang="en-GB" dirty="0"/>
          </a:p>
        </p:txBody>
      </p:sp>
      <p:sp>
        <p:nvSpPr>
          <p:cNvPr id="4" name="Content Placeholder 3">
            <a:extLst>
              <a:ext uri="{FF2B5EF4-FFF2-40B4-BE49-F238E27FC236}">
                <a16:creationId xmlns:a16="http://schemas.microsoft.com/office/drawing/2014/main" id="{67062BE8-FA41-49FC-A99C-0F579E1963F1}"/>
              </a:ext>
            </a:extLst>
          </p:cNvPr>
          <p:cNvSpPr>
            <a:spLocks noGrp="1"/>
          </p:cNvSpPr>
          <p:nvPr>
            <p:ph sz="half" idx="2"/>
          </p:nvPr>
        </p:nvSpPr>
        <p:spPr/>
        <p:txBody>
          <a:bodyPr>
            <a:normAutofit/>
          </a:bodyPr>
          <a:lstStyle/>
          <a:p>
            <a:r>
              <a:rPr lang="en-GB" dirty="0"/>
              <a:t>Common Purpose</a:t>
            </a:r>
          </a:p>
          <a:p>
            <a:r>
              <a:rPr lang="en-GB" dirty="0"/>
              <a:t>The Tavistock Institute</a:t>
            </a:r>
          </a:p>
          <a:p>
            <a:r>
              <a:rPr lang="en-GB" dirty="0"/>
              <a:t>The Fabian Society</a:t>
            </a:r>
          </a:p>
          <a:p>
            <a:r>
              <a:rPr lang="en-GB" dirty="0"/>
              <a:t>The Frankfurt School</a:t>
            </a:r>
          </a:p>
          <a:p>
            <a:r>
              <a:rPr lang="en-GB" dirty="0"/>
              <a:t>Many others…</a:t>
            </a:r>
          </a:p>
        </p:txBody>
      </p:sp>
      <p:sp>
        <p:nvSpPr>
          <p:cNvPr id="5" name="Date Placeholder 4">
            <a:extLst>
              <a:ext uri="{FF2B5EF4-FFF2-40B4-BE49-F238E27FC236}">
                <a16:creationId xmlns:a16="http://schemas.microsoft.com/office/drawing/2014/main" id="{9571189D-C9BF-4352-B49C-BABA1CB95DA0}"/>
              </a:ext>
            </a:extLst>
          </p:cNvPr>
          <p:cNvSpPr>
            <a:spLocks noGrp="1"/>
          </p:cNvSpPr>
          <p:nvPr>
            <p:ph type="dt" sz="half" idx="10"/>
          </p:nvPr>
        </p:nvSpPr>
        <p:spPr/>
        <p:txBody>
          <a:bodyPr/>
          <a:lstStyle/>
          <a:p>
            <a:endParaRPr lang="en-GB" dirty="0"/>
          </a:p>
        </p:txBody>
      </p:sp>
      <p:sp>
        <p:nvSpPr>
          <p:cNvPr id="6" name="Footer Placeholder 5">
            <a:extLst>
              <a:ext uri="{FF2B5EF4-FFF2-40B4-BE49-F238E27FC236}">
                <a16:creationId xmlns:a16="http://schemas.microsoft.com/office/drawing/2014/main" id="{E9DB0C69-82A0-4258-8F94-823A2B0D29AE}"/>
              </a:ext>
            </a:extLst>
          </p:cNvPr>
          <p:cNvSpPr>
            <a:spLocks noGrp="1"/>
          </p:cNvSpPr>
          <p:nvPr>
            <p:ph type="ftr" sz="quarter" idx="11"/>
          </p:nvPr>
        </p:nvSpPr>
        <p:spPr/>
        <p:txBody>
          <a:bodyPr/>
          <a:lstStyle/>
          <a:p>
            <a:r>
              <a:rPr lang="en-GB" dirty="0"/>
              <a:t>Deep State Globalism / The New World Order</a:t>
            </a:r>
          </a:p>
        </p:txBody>
      </p:sp>
      <p:sp>
        <p:nvSpPr>
          <p:cNvPr id="7" name="Slide Number Placeholder 6">
            <a:extLst>
              <a:ext uri="{FF2B5EF4-FFF2-40B4-BE49-F238E27FC236}">
                <a16:creationId xmlns:a16="http://schemas.microsoft.com/office/drawing/2014/main" id="{CE36AFC7-6997-45D2-AC94-7ED3A6D8B8F0}"/>
              </a:ext>
            </a:extLst>
          </p:cNvPr>
          <p:cNvSpPr>
            <a:spLocks noGrp="1"/>
          </p:cNvSpPr>
          <p:nvPr>
            <p:ph type="sldNum" sz="quarter" idx="12"/>
          </p:nvPr>
        </p:nvSpPr>
        <p:spPr/>
        <p:txBody>
          <a:bodyPr/>
          <a:lstStyle/>
          <a:p>
            <a:fld id="{7EFAFFEE-F811-4445-839C-F913E1C6B1BA}" type="slidenum">
              <a:rPr lang="en-GB" smtClean="0"/>
              <a:t>9</a:t>
            </a:fld>
            <a:endParaRPr lang="en-GB"/>
          </a:p>
        </p:txBody>
      </p:sp>
    </p:spTree>
    <p:extLst>
      <p:ext uri="{BB962C8B-B14F-4D97-AF65-F5344CB8AC3E}">
        <p14:creationId xmlns:p14="http://schemas.microsoft.com/office/powerpoint/2010/main" val="120661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13117</TotalTime>
  <Words>2441</Words>
  <Application>Microsoft Office PowerPoint</Application>
  <PresentationFormat>Widescreen</PresentationFormat>
  <Paragraphs>298</Paragraphs>
  <Slides>16</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Deep State Globalism</vt:lpstr>
      <vt:lpstr>PowerPoint Presentation</vt:lpstr>
      <vt:lpstr>Adrian Price</vt:lpstr>
      <vt:lpstr>Permanent Structured Cooperation</vt:lpstr>
      <vt:lpstr>Corporatist Globalism (the New World Order)</vt:lpstr>
      <vt:lpstr>Global Banking</vt:lpstr>
      <vt:lpstr>Communitarianism</vt:lpstr>
      <vt:lpstr>UN Agenda 21/30</vt:lpstr>
      <vt:lpstr>Think Tanks, Pseudo-Charities &amp; Secret Societies</vt:lpstr>
      <vt:lpstr>Technocracy</vt:lpstr>
      <vt:lpstr>Mind Control, Propaganda &amp; Illusion</vt:lpstr>
      <vt:lpstr>Unethical Anglo-US Foreign Policy</vt:lpstr>
      <vt:lpstr>Health &amp; Food</vt:lpstr>
      <vt:lpstr>Child Abuse &amp; Corruption</vt:lpstr>
      <vt:lpstr>Alternative News Outlets &amp; Campaigns</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Price</dc:creator>
  <cp:lastModifiedBy>Adrian Price</cp:lastModifiedBy>
  <cp:revision>126</cp:revision>
  <dcterms:created xsi:type="dcterms:W3CDTF">2018-01-14T16:28:23Z</dcterms:created>
  <dcterms:modified xsi:type="dcterms:W3CDTF">2019-01-04T23:26:38Z</dcterms:modified>
</cp:coreProperties>
</file>